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0" r:id="rId4"/>
  </p:sldMasterIdLst>
  <p:notesMasterIdLst>
    <p:notesMasterId r:id="rId76"/>
  </p:notesMasterIdLst>
  <p:sldIdLst>
    <p:sldId id="297" r:id="rId5"/>
    <p:sldId id="257" r:id="rId6"/>
    <p:sldId id="285" r:id="rId7"/>
    <p:sldId id="324" r:id="rId8"/>
    <p:sldId id="333" r:id="rId9"/>
    <p:sldId id="330" r:id="rId10"/>
    <p:sldId id="369" r:id="rId11"/>
    <p:sldId id="370" r:id="rId12"/>
    <p:sldId id="371" r:id="rId13"/>
    <p:sldId id="372" r:id="rId14"/>
    <p:sldId id="373" r:id="rId15"/>
    <p:sldId id="430" r:id="rId16"/>
    <p:sldId id="374" r:id="rId17"/>
    <p:sldId id="375" r:id="rId18"/>
    <p:sldId id="376" r:id="rId19"/>
    <p:sldId id="377" r:id="rId20"/>
    <p:sldId id="378" r:id="rId21"/>
    <p:sldId id="431" r:id="rId22"/>
    <p:sldId id="379" r:id="rId23"/>
    <p:sldId id="433" r:id="rId24"/>
    <p:sldId id="442" r:id="rId25"/>
    <p:sldId id="380" r:id="rId26"/>
    <p:sldId id="381" r:id="rId27"/>
    <p:sldId id="382" r:id="rId28"/>
    <p:sldId id="383" r:id="rId29"/>
    <p:sldId id="384" r:id="rId30"/>
    <p:sldId id="385" r:id="rId31"/>
    <p:sldId id="325" r:id="rId32"/>
    <p:sldId id="347" r:id="rId33"/>
    <p:sldId id="331" r:id="rId34"/>
    <p:sldId id="348" r:id="rId35"/>
    <p:sldId id="386" r:id="rId36"/>
    <p:sldId id="332" r:id="rId37"/>
    <p:sldId id="350" r:id="rId38"/>
    <p:sldId id="387" r:id="rId39"/>
    <p:sldId id="391" r:id="rId40"/>
    <p:sldId id="359" r:id="rId41"/>
    <p:sldId id="360" r:id="rId42"/>
    <p:sldId id="361" r:id="rId43"/>
    <p:sldId id="363" r:id="rId44"/>
    <p:sldId id="364" r:id="rId45"/>
    <p:sldId id="366" r:id="rId46"/>
    <p:sldId id="326" r:id="rId47"/>
    <p:sldId id="352" r:id="rId48"/>
    <p:sldId id="353" r:id="rId49"/>
    <p:sldId id="354" r:id="rId50"/>
    <p:sldId id="327" r:id="rId51"/>
    <p:sldId id="328" r:id="rId52"/>
    <p:sldId id="355" r:id="rId53"/>
    <p:sldId id="329" r:id="rId54"/>
    <p:sldId id="356" r:id="rId55"/>
    <p:sldId id="357" r:id="rId56"/>
    <p:sldId id="388" r:id="rId57"/>
    <p:sldId id="305" r:id="rId58"/>
    <p:sldId id="313" r:id="rId59"/>
    <p:sldId id="436" r:id="rId60"/>
    <p:sldId id="435" r:id="rId61"/>
    <p:sldId id="315" r:id="rId62"/>
    <p:sldId id="316" r:id="rId63"/>
    <p:sldId id="437" r:id="rId64"/>
    <p:sldId id="444" r:id="rId65"/>
    <p:sldId id="445" r:id="rId66"/>
    <p:sldId id="320" r:id="rId67"/>
    <p:sldId id="321" r:id="rId68"/>
    <p:sldId id="322" r:id="rId69"/>
    <p:sldId id="443" r:id="rId70"/>
    <p:sldId id="323" r:id="rId71"/>
    <p:sldId id="438" r:id="rId72"/>
    <p:sldId id="439" r:id="rId73"/>
    <p:sldId id="440" r:id="rId74"/>
    <p:sldId id="441" r:id="rId7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4AD45"/>
    <a:srgbClr val="008EB0"/>
    <a:srgbClr val="67676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88262" autoAdjust="0"/>
  </p:normalViewPr>
  <p:slideViewPr>
    <p:cSldViewPr snapToGrid="0">
      <p:cViewPr varScale="1">
        <p:scale>
          <a:sx n="102" d="100"/>
          <a:sy n="102" d="100"/>
        </p:scale>
        <p:origin x="1128" y="9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slide" Target="slides/slide51.xml"/><Relationship Id="rId63" Type="http://schemas.openxmlformats.org/officeDocument/2006/relationships/slide" Target="slides/slide59.xml"/><Relationship Id="rId68" Type="http://schemas.openxmlformats.org/officeDocument/2006/relationships/slide" Target="slides/slide64.xml"/><Relationship Id="rId76" Type="http://schemas.openxmlformats.org/officeDocument/2006/relationships/notesMaster" Target="notesMasters/notesMaster1.xml"/><Relationship Id="rId7" Type="http://schemas.openxmlformats.org/officeDocument/2006/relationships/slide" Target="slides/slide3.xml"/><Relationship Id="rId71" Type="http://schemas.openxmlformats.org/officeDocument/2006/relationships/slide" Target="slides/slide67.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slide" Target="slides/slide54.xml"/><Relationship Id="rId66" Type="http://schemas.openxmlformats.org/officeDocument/2006/relationships/slide" Target="slides/slide62.xml"/><Relationship Id="rId74" Type="http://schemas.openxmlformats.org/officeDocument/2006/relationships/slide" Target="slides/slide70.xml"/><Relationship Id="rId79" Type="http://schemas.openxmlformats.org/officeDocument/2006/relationships/theme" Target="theme/theme1.xml"/><Relationship Id="rId5" Type="http://schemas.openxmlformats.org/officeDocument/2006/relationships/slide" Target="slides/slide1.xml"/><Relationship Id="rId61" Type="http://schemas.openxmlformats.org/officeDocument/2006/relationships/slide" Target="slides/slide57.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slide" Target="slides/slide61.xml"/><Relationship Id="rId73" Type="http://schemas.openxmlformats.org/officeDocument/2006/relationships/slide" Target="slides/slide69.xml"/><Relationship Id="rId78"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openxmlformats.org/officeDocument/2006/relationships/slide" Target="slides/slide60.xml"/><Relationship Id="rId69" Type="http://schemas.openxmlformats.org/officeDocument/2006/relationships/slide" Target="slides/slide65.xml"/><Relationship Id="rId77" Type="http://schemas.openxmlformats.org/officeDocument/2006/relationships/presProps" Target="presProps.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slide" Target="slides/slide68.xml"/><Relationship Id="rId80" Type="http://schemas.openxmlformats.org/officeDocument/2006/relationships/tableStyles" Target="tableStyles.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openxmlformats.org/officeDocument/2006/relationships/slide" Target="slides/slide63.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slide" Target="slides/slide58.xml"/><Relationship Id="rId70" Type="http://schemas.openxmlformats.org/officeDocument/2006/relationships/slide" Target="slides/slide66.xml"/><Relationship Id="rId75" Type="http://schemas.openxmlformats.org/officeDocument/2006/relationships/slide" Target="slides/slide71.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6F1637E-1179-47B6-87B9-B7FE59ACBCC1}" type="datetimeFigureOut">
              <a:rPr lang="en-US" smtClean="0"/>
              <a:t>9/9/2019</a:t>
            </a:fld>
            <a:endParaRPr lang="en-US" dirty="0"/>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B317949-7837-4E61-A957-B13FF27B3E7D}" type="slidenum">
              <a:rPr lang="en-US" smtClean="0"/>
              <a:t>‹#›</a:t>
            </a:fld>
            <a:endParaRPr lang="en-US" dirty="0"/>
          </a:p>
        </p:txBody>
      </p:sp>
    </p:spTree>
    <p:extLst>
      <p:ext uri="{BB962C8B-B14F-4D97-AF65-F5344CB8AC3E}">
        <p14:creationId xmlns:p14="http://schemas.microsoft.com/office/powerpoint/2010/main" val="216855880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B317949-7837-4E61-A957-B13FF27B3E7D}" type="slidenum">
              <a:rPr lang="en-US" smtClean="0"/>
              <a:t>23</a:t>
            </a:fld>
            <a:endParaRPr lang="en-US" dirty="0"/>
          </a:p>
        </p:txBody>
      </p:sp>
    </p:spTree>
    <p:extLst>
      <p:ext uri="{BB962C8B-B14F-4D97-AF65-F5344CB8AC3E}">
        <p14:creationId xmlns:p14="http://schemas.microsoft.com/office/powerpoint/2010/main" val="56929455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B317949-7837-4E61-A957-B13FF27B3E7D}" type="slidenum">
              <a:rPr lang="en-US" smtClean="0"/>
              <a:t>24</a:t>
            </a:fld>
            <a:endParaRPr lang="en-US" dirty="0"/>
          </a:p>
        </p:txBody>
      </p:sp>
    </p:spTree>
    <p:extLst>
      <p:ext uri="{BB962C8B-B14F-4D97-AF65-F5344CB8AC3E}">
        <p14:creationId xmlns:p14="http://schemas.microsoft.com/office/powerpoint/2010/main" val="45928203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B317949-7837-4E61-A957-B13FF27B3E7D}" type="slidenum">
              <a:rPr lang="en-US" smtClean="0"/>
              <a:t>26</a:t>
            </a:fld>
            <a:endParaRPr lang="en-US" dirty="0"/>
          </a:p>
        </p:txBody>
      </p:sp>
    </p:spTree>
    <p:extLst>
      <p:ext uri="{BB962C8B-B14F-4D97-AF65-F5344CB8AC3E}">
        <p14:creationId xmlns:p14="http://schemas.microsoft.com/office/powerpoint/2010/main" val="381064596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Note:  This report is not enabled for FSM.</a:t>
            </a:r>
          </a:p>
        </p:txBody>
      </p:sp>
      <p:sp>
        <p:nvSpPr>
          <p:cNvPr id="4" name="Slide Number Placeholder 3"/>
          <p:cNvSpPr>
            <a:spLocks noGrp="1"/>
          </p:cNvSpPr>
          <p:nvPr>
            <p:ph type="sldNum" sz="quarter" idx="10"/>
          </p:nvPr>
        </p:nvSpPr>
        <p:spPr/>
        <p:txBody>
          <a:bodyPr/>
          <a:lstStyle/>
          <a:p>
            <a:fld id="{1B317949-7837-4E61-A957-B13FF27B3E7D}" type="slidenum">
              <a:rPr lang="en-US" smtClean="0"/>
              <a:t>58</a:t>
            </a:fld>
            <a:endParaRPr lang="en-US" dirty="0"/>
          </a:p>
        </p:txBody>
      </p:sp>
    </p:spTree>
    <p:extLst>
      <p:ext uri="{BB962C8B-B14F-4D97-AF65-F5344CB8AC3E}">
        <p14:creationId xmlns:p14="http://schemas.microsoft.com/office/powerpoint/2010/main" val="400677553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B317949-7837-4E61-A957-B13FF27B3E7D}" type="slidenum">
              <a:rPr lang="en-US" smtClean="0"/>
              <a:t>59</a:t>
            </a:fld>
            <a:endParaRPr lang="en-US" dirty="0"/>
          </a:p>
        </p:txBody>
      </p:sp>
    </p:spTree>
    <p:extLst>
      <p:ext uri="{BB962C8B-B14F-4D97-AF65-F5344CB8AC3E}">
        <p14:creationId xmlns:p14="http://schemas.microsoft.com/office/powerpoint/2010/main" val="324162533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B317949-7837-4E61-A957-B13FF27B3E7D}" type="slidenum">
              <a:rPr lang="en-US" smtClean="0"/>
              <a:t>60</a:t>
            </a:fld>
            <a:endParaRPr lang="en-US" dirty="0"/>
          </a:p>
        </p:txBody>
      </p:sp>
    </p:spTree>
    <p:extLst>
      <p:ext uri="{BB962C8B-B14F-4D97-AF65-F5344CB8AC3E}">
        <p14:creationId xmlns:p14="http://schemas.microsoft.com/office/powerpoint/2010/main" val="373968278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B317949-7837-4E61-A957-B13FF27B3E7D}" type="slidenum">
              <a:rPr lang="en-US" smtClean="0"/>
              <a:t>62</a:t>
            </a:fld>
            <a:endParaRPr lang="en-US" dirty="0"/>
          </a:p>
        </p:txBody>
      </p:sp>
    </p:spTree>
    <p:extLst>
      <p:ext uri="{BB962C8B-B14F-4D97-AF65-F5344CB8AC3E}">
        <p14:creationId xmlns:p14="http://schemas.microsoft.com/office/powerpoint/2010/main" val="186607431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Note:  This report is not enabled for FSM.</a:t>
            </a:r>
          </a:p>
        </p:txBody>
      </p:sp>
      <p:sp>
        <p:nvSpPr>
          <p:cNvPr id="4" name="Slide Number Placeholder 3"/>
          <p:cNvSpPr>
            <a:spLocks noGrp="1"/>
          </p:cNvSpPr>
          <p:nvPr>
            <p:ph type="sldNum" sz="quarter" idx="10"/>
          </p:nvPr>
        </p:nvSpPr>
        <p:spPr/>
        <p:txBody>
          <a:bodyPr/>
          <a:lstStyle/>
          <a:p>
            <a:fld id="{1B317949-7837-4E61-A957-B13FF27B3E7D}" type="slidenum">
              <a:rPr lang="en-US" smtClean="0"/>
              <a:t>70</a:t>
            </a:fld>
            <a:endParaRPr lang="en-US" dirty="0"/>
          </a:p>
        </p:txBody>
      </p:sp>
    </p:spTree>
    <p:extLst>
      <p:ext uri="{BB962C8B-B14F-4D97-AF65-F5344CB8AC3E}">
        <p14:creationId xmlns:p14="http://schemas.microsoft.com/office/powerpoint/2010/main" val="158154507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solidFill>
                  <a:srgbClr val="676767"/>
                </a:solidFill>
              </a:defRPr>
            </a:lvl1pPr>
          </a:lstStyle>
          <a:p>
            <a:r>
              <a:rPr lang="en-US" dirty="0"/>
              <a:t>Click to edit Master title style</a:t>
            </a:r>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ED02AE2-7DAD-4645-BC87-240DD35DB531}" type="slidenum">
              <a:rPr lang="en-US" smtClean="0"/>
              <a:t>‹#›</a:t>
            </a:fld>
            <a:endParaRPr lang="en-US" dirty="0"/>
          </a:p>
        </p:txBody>
      </p:sp>
    </p:spTree>
    <p:extLst>
      <p:ext uri="{BB962C8B-B14F-4D97-AF65-F5344CB8AC3E}">
        <p14:creationId xmlns:p14="http://schemas.microsoft.com/office/powerpoint/2010/main" val="17361557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Gill Sans MT" panose="020B0502020104020203" pitchFamily="34" charset="0"/>
              </a:defRPr>
            </a:lvl1pPr>
          </a:lstStyle>
          <a:p>
            <a:r>
              <a:rPr lang="en-US" dirty="0"/>
              <a:t>Click to edit Master title style</a:t>
            </a:r>
          </a:p>
        </p:txBody>
      </p:sp>
      <p:sp>
        <p:nvSpPr>
          <p:cNvPr id="3" name="Vertical Text Placeholder 2"/>
          <p:cNvSpPr>
            <a:spLocks noGrp="1"/>
          </p:cNvSpPr>
          <p:nvPr>
            <p:ph type="body" orient="vert" idx="1"/>
          </p:nvPr>
        </p:nvSpPr>
        <p:spPr/>
        <p:txBody>
          <a:bodyPr vert="eaVert"/>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ED02AE2-7DAD-4645-BC87-240DD35DB531}" type="slidenum">
              <a:rPr lang="en-US" smtClean="0"/>
              <a:t>‹#›</a:t>
            </a:fld>
            <a:endParaRPr lang="en-US" dirty="0"/>
          </a:p>
        </p:txBody>
      </p:sp>
    </p:spTree>
    <p:extLst>
      <p:ext uri="{BB962C8B-B14F-4D97-AF65-F5344CB8AC3E}">
        <p14:creationId xmlns:p14="http://schemas.microsoft.com/office/powerpoint/2010/main" val="316962478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lvl1pPr>
              <a:defRPr>
                <a:latin typeface="Gill Sans MT" panose="020B0502020104020203" pitchFamily="34" charset="0"/>
              </a:defRPr>
            </a:lvl1pPr>
          </a:lstStyle>
          <a:p>
            <a:r>
              <a:rPr lang="en-US" dirty="0"/>
              <a:t>Click to edit Master title style</a:t>
            </a:r>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ED02AE2-7DAD-4645-BC87-240DD35DB531}" type="slidenum">
              <a:rPr lang="en-US" smtClean="0"/>
              <a:t>‹#›</a:t>
            </a:fld>
            <a:endParaRPr lang="en-US" dirty="0"/>
          </a:p>
        </p:txBody>
      </p:sp>
    </p:spTree>
    <p:extLst>
      <p:ext uri="{BB962C8B-B14F-4D97-AF65-F5344CB8AC3E}">
        <p14:creationId xmlns:p14="http://schemas.microsoft.com/office/powerpoint/2010/main" val="425362422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Gill Sans MT" panose="020B0502020104020203" pitchFamily="34" charset="0"/>
              </a:defRPr>
            </a:lvl1pPr>
          </a:lstStyle>
          <a:p>
            <a:r>
              <a:rPr lang="en-US" dirty="0"/>
              <a:t>Click to edit Master title style</a:t>
            </a:r>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ED02AE2-7DAD-4645-BC87-240DD35DB531}" type="slidenum">
              <a:rPr lang="en-US" smtClean="0"/>
              <a:t>‹#›</a:t>
            </a:fld>
            <a:endParaRPr lang="en-US" dirty="0"/>
          </a:p>
        </p:txBody>
      </p:sp>
    </p:spTree>
    <p:extLst>
      <p:ext uri="{BB962C8B-B14F-4D97-AF65-F5344CB8AC3E}">
        <p14:creationId xmlns:p14="http://schemas.microsoft.com/office/powerpoint/2010/main" val="5021847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atin typeface="Gill Sans MT" panose="020B0502020104020203" pitchFamily="34" charset="0"/>
              </a:defRPr>
            </a:lvl1pPr>
          </a:lstStyle>
          <a:p>
            <a:r>
              <a:rPr lang="en-US" dirty="0"/>
              <a:t>Click to edit Master title style</a:t>
            </a:r>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ED02AE2-7DAD-4645-BC87-240DD35DB531}" type="slidenum">
              <a:rPr lang="en-US" smtClean="0"/>
              <a:t>‹#›</a:t>
            </a:fld>
            <a:endParaRPr lang="en-US" dirty="0"/>
          </a:p>
        </p:txBody>
      </p:sp>
    </p:spTree>
    <p:extLst>
      <p:ext uri="{BB962C8B-B14F-4D97-AF65-F5344CB8AC3E}">
        <p14:creationId xmlns:p14="http://schemas.microsoft.com/office/powerpoint/2010/main" val="68343650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Gill Sans MT" panose="020B0502020104020203" pitchFamily="34" charset="0"/>
              </a:defRPr>
            </a:lvl1pPr>
          </a:lstStyle>
          <a:p>
            <a:r>
              <a:rPr lang="en-US" dirty="0"/>
              <a:t>Click to edit Master title style</a:t>
            </a:r>
          </a:p>
        </p:txBody>
      </p:sp>
      <p:sp>
        <p:nvSpPr>
          <p:cNvPr id="3" name="Content Placeholder 2"/>
          <p:cNvSpPr>
            <a:spLocks noGrp="1"/>
          </p:cNvSpPr>
          <p:nvPr>
            <p:ph sz="half" idx="1"/>
          </p:nvPr>
        </p:nvSpPr>
        <p:spPr>
          <a:xfrm>
            <a:off x="628650" y="1825625"/>
            <a:ext cx="3886200" cy="435133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9ED02AE2-7DAD-4645-BC87-240DD35DB531}" type="slidenum">
              <a:rPr lang="en-US" smtClean="0"/>
              <a:t>‹#›</a:t>
            </a:fld>
            <a:endParaRPr lang="en-US" dirty="0"/>
          </a:p>
        </p:txBody>
      </p:sp>
    </p:spTree>
    <p:extLst>
      <p:ext uri="{BB962C8B-B14F-4D97-AF65-F5344CB8AC3E}">
        <p14:creationId xmlns:p14="http://schemas.microsoft.com/office/powerpoint/2010/main" val="276123928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lvl1pPr>
              <a:defRPr>
                <a:latin typeface="Gill Sans MT" panose="020B0502020104020203" pitchFamily="34" charset="0"/>
              </a:defRPr>
            </a:lvl1pPr>
          </a:lstStyle>
          <a:p>
            <a:r>
              <a:rPr lang="en-US" dirty="0"/>
              <a:t>Click to edit Master title style</a:t>
            </a:r>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9ED02AE2-7DAD-4645-BC87-240DD35DB531}" type="slidenum">
              <a:rPr lang="en-US" smtClean="0"/>
              <a:t>‹#›</a:t>
            </a:fld>
            <a:endParaRPr lang="en-US" dirty="0"/>
          </a:p>
        </p:txBody>
      </p:sp>
    </p:spTree>
    <p:extLst>
      <p:ext uri="{BB962C8B-B14F-4D97-AF65-F5344CB8AC3E}">
        <p14:creationId xmlns:p14="http://schemas.microsoft.com/office/powerpoint/2010/main" val="233167365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Gill Sans MT" panose="020B0502020104020203" pitchFamily="34" charset="0"/>
              </a:defRPr>
            </a:lvl1pPr>
          </a:lstStyle>
          <a:p>
            <a:r>
              <a:rPr lang="en-US" dirty="0"/>
              <a:t>Click to edit Master title style</a:t>
            </a:r>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9ED02AE2-7DAD-4645-BC87-240DD35DB531}" type="slidenum">
              <a:rPr lang="en-US" smtClean="0"/>
              <a:t>‹#›</a:t>
            </a:fld>
            <a:endParaRPr lang="en-US" dirty="0"/>
          </a:p>
        </p:txBody>
      </p:sp>
    </p:spTree>
    <p:extLst>
      <p:ext uri="{BB962C8B-B14F-4D97-AF65-F5344CB8AC3E}">
        <p14:creationId xmlns:p14="http://schemas.microsoft.com/office/powerpoint/2010/main" val="75428869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9ED02AE2-7DAD-4645-BC87-240DD35DB531}" type="slidenum">
              <a:rPr lang="en-US" smtClean="0"/>
              <a:t>‹#›</a:t>
            </a:fld>
            <a:endParaRPr lang="en-US" dirty="0"/>
          </a:p>
        </p:txBody>
      </p:sp>
    </p:spTree>
    <p:extLst>
      <p:ext uri="{BB962C8B-B14F-4D97-AF65-F5344CB8AC3E}">
        <p14:creationId xmlns:p14="http://schemas.microsoft.com/office/powerpoint/2010/main" val="132137023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atin typeface="Gill Sans MT" panose="020B0502020104020203" pitchFamily="34" charset="0"/>
              </a:defRPr>
            </a:lvl1pPr>
          </a:lstStyle>
          <a:p>
            <a:r>
              <a:rPr lang="en-US" dirty="0"/>
              <a:t>Click to edit Master title style</a:t>
            </a:r>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9ED02AE2-7DAD-4645-BC87-240DD35DB531}" type="slidenum">
              <a:rPr lang="en-US" smtClean="0"/>
              <a:t>‹#›</a:t>
            </a:fld>
            <a:endParaRPr lang="en-US" dirty="0"/>
          </a:p>
        </p:txBody>
      </p:sp>
    </p:spTree>
    <p:extLst>
      <p:ext uri="{BB962C8B-B14F-4D97-AF65-F5344CB8AC3E}">
        <p14:creationId xmlns:p14="http://schemas.microsoft.com/office/powerpoint/2010/main" val="290585464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atin typeface="Gill Sans MT" panose="020B0502020104020203" pitchFamily="34" charset="0"/>
              </a:defRPr>
            </a:lvl1pPr>
          </a:lstStyle>
          <a:p>
            <a:r>
              <a:rPr lang="en-US" dirty="0"/>
              <a:t>Click to edit Master title style</a:t>
            </a:r>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9ED02AE2-7DAD-4645-BC87-240DD35DB531}" type="slidenum">
              <a:rPr lang="en-US" smtClean="0"/>
              <a:t>‹#›</a:t>
            </a:fld>
            <a:endParaRPr lang="en-US" dirty="0"/>
          </a:p>
        </p:txBody>
      </p:sp>
    </p:spTree>
    <p:extLst>
      <p:ext uri="{BB962C8B-B14F-4D97-AF65-F5344CB8AC3E}">
        <p14:creationId xmlns:p14="http://schemas.microsoft.com/office/powerpoint/2010/main" val="230307174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4014DDD-DAC7-46E7-B240-055226390DE1}" type="slidenum">
              <a:rPr lang="en-US" smtClean="0"/>
              <a:pPr/>
              <a:t>‹#›</a:t>
            </a:fld>
            <a:endParaRPr lang="en-US" dirty="0"/>
          </a:p>
        </p:txBody>
      </p:sp>
      <p:pic>
        <p:nvPicPr>
          <p:cNvPr id="7" name="Picture 6"/>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628650" y="6372661"/>
            <a:ext cx="1828800" cy="348815"/>
          </a:xfrm>
          <a:prstGeom prst="rect">
            <a:avLst/>
          </a:prstGeom>
        </p:spPr>
      </p:pic>
      <p:cxnSp>
        <p:nvCxnSpPr>
          <p:cNvPr id="9" name="Straight Connector 8"/>
          <p:cNvCxnSpPr/>
          <p:nvPr userDrawn="1"/>
        </p:nvCxnSpPr>
        <p:spPr>
          <a:xfrm flipH="1">
            <a:off x="101600" y="137160"/>
            <a:ext cx="25400" cy="6583680"/>
          </a:xfrm>
          <a:prstGeom prst="line">
            <a:avLst/>
          </a:prstGeom>
          <a:ln w="25400">
            <a:solidFill>
              <a:srgbClr val="008EB0"/>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userDrawn="1"/>
        </p:nvCxnSpPr>
        <p:spPr>
          <a:xfrm flipH="1">
            <a:off x="254000" y="320040"/>
            <a:ext cx="25400" cy="6217920"/>
          </a:xfrm>
          <a:prstGeom prst="line">
            <a:avLst/>
          </a:prstGeom>
          <a:ln w="25400">
            <a:solidFill>
              <a:srgbClr val="64AD45"/>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9322107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2.xml"/><Relationship Id="rId6" Type="http://schemas.openxmlformats.org/officeDocument/2006/relationships/image" Target="../media/image26.png"/><Relationship Id="rId5" Type="http://schemas.openxmlformats.org/officeDocument/2006/relationships/image" Target="../media/image25.png"/><Relationship Id="rId4" Type="http://schemas.openxmlformats.org/officeDocument/2006/relationships/image" Target="../media/image24.pn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6.xml"/></Relationships>
</file>

<file path=ppt/slides/_rels/slide52.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6.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9.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798" y="3089855"/>
            <a:ext cx="7772400" cy="1129451"/>
          </a:xfrm>
        </p:spPr>
        <p:txBody>
          <a:bodyPr>
            <a:normAutofit/>
          </a:bodyPr>
          <a:lstStyle/>
          <a:p>
            <a:r>
              <a:rPr lang="en-US" dirty="0"/>
              <a:t>Administrator Training </a:t>
            </a:r>
          </a:p>
        </p:txBody>
      </p:sp>
      <p:sp>
        <p:nvSpPr>
          <p:cNvPr id="3" name="Subtitle 2"/>
          <p:cNvSpPr>
            <a:spLocks noGrp="1"/>
          </p:cNvSpPr>
          <p:nvPr>
            <p:ph type="subTitle" idx="1"/>
          </p:nvPr>
        </p:nvSpPr>
        <p:spPr>
          <a:xfrm>
            <a:off x="1142999" y="4344924"/>
            <a:ext cx="6858000" cy="1655762"/>
          </a:xfrm>
        </p:spPr>
        <p:txBody>
          <a:bodyPr>
            <a:normAutofit lnSpcReduction="10000"/>
          </a:bodyPr>
          <a:lstStyle/>
          <a:p>
            <a:r>
              <a:rPr lang="en-US" dirty="0"/>
              <a:t>Presented By:</a:t>
            </a:r>
          </a:p>
          <a:p>
            <a:r>
              <a:rPr lang="en-US" dirty="0"/>
              <a:t>Lucía Lapaz, Brittany Ersery &amp; Jim Holsinger</a:t>
            </a:r>
          </a:p>
          <a:p>
            <a:r>
              <a:rPr lang="en-US" dirty="0"/>
              <a:t>Envision Technology Partners, Inc.</a:t>
            </a:r>
          </a:p>
          <a:p>
            <a:r>
              <a:rPr lang="en-US" dirty="0"/>
              <a:t>September 2019</a:t>
            </a:r>
          </a:p>
        </p:txBody>
      </p:sp>
      <p:pic>
        <p:nvPicPr>
          <p:cNvPr id="4" name="Picture 3">
            <a:extLst>
              <a:ext uri="{FF2B5EF4-FFF2-40B4-BE49-F238E27FC236}">
                <a16:creationId xmlns:a16="http://schemas.microsoft.com/office/drawing/2014/main" id="{80BD7E53-87B1-409B-8132-E14834523D5C}"/>
              </a:ext>
            </a:extLst>
          </p:cNvPr>
          <p:cNvPicPr>
            <a:picLocks noChangeAspect="1"/>
          </p:cNvPicPr>
          <p:nvPr/>
        </p:nvPicPr>
        <p:blipFill>
          <a:blip r:embed="rId2"/>
          <a:stretch>
            <a:fillRect/>
          </a:stretch>
        </p:blipFill>
        <p:spPr>
          <a:xfrm>
            <a:off x="2476317" y="281766"/>
            <a:ext cx="4191363" cy="2682472"/>
          </a:xfrm>
          <a:prstGeom prst="rect">
            <a:avLst/>
          </a:prstGeom>
        </p:spPr>
      </p:pic>
    </p:spTree>
    <p:extLst>
      <p:ext uri="{BB962C8B-B14F-4D97-AF65-F5344CB8AC3E}">
        <p14:creationId xmlns:p14="http://schemas.microsoft.com/office/powerpoint/2010/main" val="46965459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User Security Functions (cont.)</a:t>
            </a:r>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2663875016"/>
              </p:ext>
            </p:extLst>
          </p:nvPr>
        </p:nvGraphicFramePr>
        <p:xfrm>
          <a:off x="628650" y="1541055"/>
          <a:ext cx="7886700" cy="4577080"/>
        </p:xfrm>
        <a:graphic>
          <a:graphicData uri="http://schemas.openxmlformats.org/drawingml/2006/table">
            <a:tbl>
              <a:tblPr firstRow="1" bandRow="1">
                <a:tableStyleId>{5C22544A-7EE6-4342-B048-85BDC9FD1C3A}</a:tableStyleId>
              </a:tblPr>
              <a:tblGrid>
                <a:gridCol w="2338668">
                  <a:extLst>
                    <a:ext uri="{9D8B030D-6E8A-4147-A177-3AD203B41FA5}">
                      <a16:colId xmlns:a16="http://schemas.microsoft.com/office/drawing/2014/main" val="20000"/>
                    </a:ext>
                  </a:extLst>
                </a:gridCol>
                <a:gridCol w="5548032">
                  <a:extLst>
                    <a:ext uri="{9D8B030D-6E8A-4147-A177-3AD203B41FA5}">
                      <a16:colId xmlns:a16="http://schemas.microsoft.com/office/drawing/2014/main" val="20001"/>
                    </a:ext>
                  </a:extLst>
                </a:gridCol>
              </a:tblGrid>
              <a:tr h="370840">
                <a:tc>
                  <a:txBody>
                    <a:bodyPr/>
                    <a:lstStyle/>
                    <a:p>
                      <a:r>
                        <a:rPr lang="en-US" sz="1800" dirty="0"/>
                        <a:t>Security Function</a:t>
                      </a:r>
                    </a:p>
                  </a:txBody>
                  <a:tcPr/>
                </a:tc>
                <a:tc>
                  <a:txBody>
                    <a:bodyPr/>
                    <a:lstStyle/>
                    <a:p>
                      <a:r>
                        <a:rPr lang="en-US" sz="1800" dirty="0"/>
                        <a:t>Description</a:t>
                      </a:r>
                    </a:p>
                  </a:txBody>
                  <a:tcPr/>
                </a:tc>
                <a:extLst>
                  <a:ext uri="{0D108BD9-81ED-4DB2-BD59-A6C34878D82A}">
                    <a16:rowId xmlns:a16="http://schemas.microsoft.com/office/drawing/2014/main" val="10000"/>
                  </a:ext>
                </a:extLst>
              </a:tr>
              <a:tr h="370840">
                <a:tc>
                  <a:txBody>
                    <a:bodyPr/>
                    <a:lstStyle/>
                    <a:p>
                      <a:r>
                        <a:rPr lang="en-US" sz="1800" dirty="0"/>
                        <a:t>Allow</a:t>
                      </a:r>
                      <a:r>
                        <a:rPr lang="en-US" sz="1800" baseline="0" dirty="0"/>
                        <a:t> Delete Vacc Created by Other User at Clinic</a:t>
                      </a:r>
                      <a:endParaRPr lang="en-US" sz="1800" dirty="0"/>
                    </a:p>
                  </a:txBody>
                  <a:tcPr/>
                </a:tc>
                <a:tc>
                  <a:txBody>
                    <a:bodyPr/>
                    <a:lstStyle/>
                    <a:p>
                      <a:r>
                        <a:rPr lang="en-US" sz="1800" dirty="0"/>
                        <a:t>Allows the user to delete immunizations administered by other users at the clinic(s) to which they are associated, and does not require delete access to the Immunizations module.</a:t>
                      </a:r>
                    </a:p>
                  </a:txBody>
                  <a:tcPr/>
                </a:tc>
                <a:extLst>
                  <a:ext uri="{0D108BD9-81ED-4DB2-BD59-A6C34878D82A}">
                    <a16:rowId xmlns:a16="http://schemas.microsoft.com/office/drawing/2014/main" val="2010542608"/>
                  </a:ext>
                </a:extLst>
              </a:tr>
              <a:tr h="370840">
                <a:tc>
                  <a:txBody>
                    <a:bodyPr/>
                    <a:lstStyle/>
                    <a:p>
                      <a:r>
                        <a:rPr lang="en-US" sz="1800" kern="1200" dirty="0">
                          <a:solidFill>
                            <a:schemeClr val="dk1"/>
                          </a:solidFill>
                          <a:effectLst/>
                          <a:latin typeface="+mn-lt"/>
                          <a:ea typeface="+mn-ea"/>
                          <a:cs typeface="+mn-cs"/>
                        </a:rPr>
                        <a:t>Allow Patient Search By DOB Only</a:t>
                      </a:r>
                      <a:endParaRPr lang="en-US" sz="1800" dirty="0"/>
                    </a:p>
                  </a:txBody>
                  <a:tcPr/>
                </a:tc>
                <a:tc>
                  <a:txBody>
                    <a:bodyPr/>
                    <a:lstStyle/>
                    <a:p>
                      <a:r>
                        <a:rPr lang="en-US" sz="1800" kern="1200" dirty="0">
                          <a:solidFill>
                            <a:schemeClr val="dk1"/>
                          </a:solidFill>
                          <a:effectLst/>
                          <a:latin typeface="+mn-lt"/>
                          <a:ea typeface="+mn-ea"/>
                          <a:cs typeface="+mn-cs"/>
                        </a:rPr>
                        <a:t>Allows the user to search for patient records using only date of birth. </a:t>
                      </a:r>
                      <a:endParaRPr lang="en-US" sz="1800" dirty="0"/>
                    </a:p>
                  </a:txBody>
                  <a:tcPr/>
                </a:tc>
                <a:extLst>
                  <a:ext uri="{0D108BD9-81ED-4DB2-BD59-A6C34878D82A}">
                    <a16:rowId xmlns:a16="http://schemas.microsoft.com/office/drawing/2014/main" val="87831692"/>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solidFill>
                            <a:schemeClr val="tx1"/>
                          </a:solidFill>
                        </a:rPr>
                        <a:t>Allow School Level Exemption Delete</a:t>
                      </a:r>
                    </a:p>
                  </a:txBody>
                  <a:tcPr/>
                </a:tc>
                <a:tc>
                  <a:txBody>
                    <a:bodyPr/>
                    <a:lstStyle/>
                    <a:p>
                      <a:r>
                        <a:rPr lang="en-US" sz="1800" dirty="0"/>
                        <a:t>Allows the user to delete immunizations administered by other users at the school(s) to which they are associated, and does not require delete access to the Immunizations module.</a:t>
                      </a:r>
                    </a:p>
                  </a:txBody>
                  <a:tcPr/>
                </a:tc>
                <a:extLst>
                  <a:ext uri="{0D108BD9-81ED-4DB2-BD59-A6C34878D82A}">
                    <a16:rowId xmlns:a16="http://schemas.microsoft.com/office/drawing/2014/main" val="1383411526"/>
                  </a:ext>
                </a:extLst>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dirty="0">
                          <a:solidFill>
                            <a:schemeClr val="tx1"/>
                          </a:solidFill>
                        </a:rPr>
                        <a:t>Allow School Level Vacc Delete</a:t>
                      </a:r>
                    </a:p>
                  </a:txBody>
                  <a:tcPr/>
                </a:tc>
                <a:tc>
                  <a:txBody>
                    <a:bodyPr/>
                    <a:lstStyle/>
                    <a:p>
                      <a:r>
                        <a:rPr lang="en-US" sz="1800" dirty="0"/>
                        <a:t>Allows the user to delete immunizations administered by other users at the school(s) to which they are associated, and does not require delete access to the Immunizations module.</a:t>
                      </a:r>
                    </a:p>
                  </a:txBody>
                  <a:tcPr/>
                </a:tc>
                <a:extLst>
                  <a:ext uri="{0D108BD9-81ED-4DB2-BD59-A6C34878D82A}">
                    <a16:rowId xmlns:a16="http://schemas.microsoft.com/office/drawing/2014/main" val="10002"/>
                  </a:ext>
                </a:extLst>
              </a:tr>
            </a:tbl>
          </a:graphicData>
        </a:graphic>
      </p:graphicFrame>
      <p:sp>
        <p:nvSpPr>
          <p:cNvPr id="4" name="Slide Number Placeholder 3"/>
          <p:cNvSpPr>
            <a:spLocks noGrp="1"/>
          </p:cNvSpPr>
          <p:nvPr>
            <p:ph type="sldNum" sz="quarter" idx="12"/>
          </p:nvPr>
        </p:nvSpPr>
        <p:spPr/>
        <p:txBody>
          <a:bodyPr/>
          <a:lstStyle/>
          <a:p>
            <a:fld id="{9ED02AE2-7DAD-4645-BC87-240DD35DB531}" type="slidenum">
              <a:rPr lang="en-US" smtClean="0"/>
              <a:t>10</a:t>
            </a:fld>
            <a:endParaRPr lang="en-US" dirty="0"/>
          </a:p>
        </p:txBody>
      </p:sp>
    </p:spTree>
    <p:extLst>
      <p:ext uri="{BB962C8B-B14F-4D97-AF65-F5344CB8AC3E}">
        <p14:creationId xmlns:p14="http://schemas.microsoft.com/office/powerpoint/2010/main" val="291958349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User Security Functions (cont.)</a:t>
            </a:r>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2349830654"/>
              </p:ext>
            </p:extLst>
          </p:nvPr>
        </p:nvGraphicFramePr>
        <p:xfrm>
          <a:off x="628650" y="1446849"/>
          <a:ext cx="8039100" cy="4622800"/>
        </p:xfrm>
        <a:graphic>
          <a:graphicData uri="http://schemas.openxmlformats.org/drawingml/2006/table">
            <a:tbl>
              <a:tblPr firstRow="1" bandRow="1">
                <a:tableStyleId>{5C22544A-7EE6-4342-B048-85BDC9FD1C3A}</a:tableStyleId>
              </a:tblPr>
              <a:tblGrid>
                <a:gridCol w="2069563">
                  <a:extLst>
                    <a:ext uri="{9D8B030D-6E8A-4147-A177-3AD203B41FA5}">
                      <a16:colId xmlns:a16="http://schemas.microsoft.com/office/drawing/2014/main" val="20000"/>
                    </a:ext>
                  </a:extLst>
                </a:gridCol>
                <a:gridCol w="5969537">
                  <a:extLst>
                    <a:ext uri="{9D8B030D-6E8A-4147-A177-3AD203B41FA5}">
                      <a16:colId xmlns:a16="http://schemas.microsoft.com/office/drawing/2014/main" val="20001"/>
                    </a:ext>
                  </a:extLst>
                </a:gridCol>
              </a:tblGrid>
              <a:tr h="370840">
                <a:tc>
                  <a:txBody>
                    <a:bodyPr/>
                    <a:lstStyle/>
                    <a:p>
                      <a:r>
                        <a:rPr lang="en-US" sz="1700" dirty="0"/>
                        <a:t>Security Function</a:t>
                      </a:r>
                    </a:p>
                  </a:txBody>
                  <a:tcPr/>
                </a:tc>
                <a:tc>
                  <a:txBody>
                    <a:bodyPr/>
                    <a:lstStyle/>
                    <a:p>
                      <a:r>
                        <a:rPr lang="en-US" sz="1700" dirty="0"/>
                        <a:t>Description</a:t>
                      </a:r>
                    </a:p>
                  </a:txBody>
                  <a:tcPr/>
                </a:tc>
                <a:extLst>
                  <a:ext uri="{0D108BD9-81ED-4DB2-BD59-A6C34878D82A}">
                    <a16:rowId xmlns:a16="http://schemas.microsoft.com/office/drawing/2014/main" val="10000"/>
                  </a:ext>
                </a:extLst>
              </a:tr>
              <a:tr h="370840">
                <a:tc>
                  <a:txBody>
                    <a:bodyPr/>
                    <a:lstStyle/>
                    <a:p>
                      <a:r>
                        <a:rPr lang="en-US" sz="1700" dirty="0"/>
                        <a:t>Allow Take</a:t>
                      </a:r>
                      <a:r>
                        <a:rPr lang="en-US" sz="1700" baseline="0" dirty="0"/>
                        <a:t> Ownership of Patient</a:t>
                      </a:r>
                      <a:endParaRPr lang="en-US" sz="1700" dirty="0"/>
                    </a:p>
                  </a:txBody>
                  <a:tcPr/>
                </a:tc>
                <a:tc>
                  <a:txBody>
                    <a:bodyPr/>
                    <a:lstStyle/>
                    <a:p>
                      <a:r>
                        <a:rPr lang="en-US" sz="1700" dirty="0"/>
                        <a:t>Displays a checkbox on the Add History screen within the Immunizations module allowing the user to update a patient’s default or owning provider/clinic when historical vaccines are added to the patient record. </a:t>
                      </a:r>
                    </a:p>
                  </a:txBody>
                  <a:tcPr/>
                </a:tc>
                <a:extLst>
                  <a:ext uri="{0D108BD9-81ED-4DB2-BD59-A6C34878D82A}">
                    <a16:rowId xmlns:a16="http://schemas.microsoft.com/office/drawing/2014/main" val="2748369402"/>
                  </a:ext>
                </a:extLst>
              </a:tr>
              <a:tr h="370840">
                <a:tc>
                  <a:txBody>
                    <a:bodyPr/>
                    <a:lstStyle/>
                    <a:p>
                      <a:r>
                        <a:rPr lang="en-US" sz="1700" kern="1200" dirty="0">
                          <a:solidFill>
                            <a:schemeClr val="dk1"/>
                          </a:solidFill>
                          <a:effectLst/>
                          <a:latin typeface="+mn-lt"/>
                          <a:ea typeface="+mn-ea"/>
                          <a:cs typeface="+mn-cs"/>
                        </a:rPr>
                        <a:t>Always Allow Vaccine Order Creates</a:t>
                      </a:r>
                      <a:endParaRPr lang="en-US" sz="1700" dirty="0"/>
                    </a:p>
                  </a:txBody>
                  <a:tcPr/>
                </a:tc>
                <a:tc>
                  <a:txBody>
                    <a:bodyPr/>
                    <a:lstStyle/>
                    <a:p>
                      <a:r>
                        <a:rPr lang="en-US" sz="1700" kern="1200" dirty="0">
                          <a:solidFill>
                            <a:schemeClr val="dk1"/>
                          </a:solidFill>
                          <a:effectLst/>
                          <a:latin typeface="+mn-lt"/>
                          <a:ea typeface="+mn-ea"/>
                          <a:cs typeface="+mn-cs"/>
                        </a:rPr>
                        <a:t>Allows the user to bypass all validations and create a new vaccine order at any time. Grants global users the ability to create Provider Order Data Files within the VTrckS Interface module. Allows the user to edit the Modification field on the Inventory Adjustment screen when making inventory transaction corrections.</a:t>
                      </a:r>
                      <a:endParaRPr lang="en-US" sz="1700" dirty="0"/>
                    </a:p>
                  </a:txBody>
                  <a:tcPr/>
                </a:tc>
                <a:extLst>
                  <a:ext uri="{0D108BD9-81ED-4DB2-BD59-A6C34878D82A}">
                    <a16:rowId xmlns:a16="http://schemas.microsoft.com/office/drawing/2014/main" val="1616324129"/>
                  </a:ext>
                </a:extLst>
              </a:tr>
              <a:tr h="370840">
                <a:tc>
                  <a:txBody>
                    <a:bodyPr/>
                    <a:lstStyle/>
                    <a:p>
                      <a:r>
                        <a:rPr lang="en-US" sz="1700" kern="1200" dirty="0">
                          <a:solidFill>
                            <a:schemeClr val="dk1"/>
                          </a:solidFill>
                          <a:effectLst/>
                          <a:latin typeface="+mn-lt"/>
                          <a:ea typeface="+mn-ea"/>
                          <a:cs typeface="+mn-cs"/>
                        </a:rPr>
                        <a:t>Always Allow Vaccine Return Creates</a:t>
                      </a:r>
                      <a:endParaRPr lang="en-US" sz="1700" dirty="0"/>
                    </a:p>
                  </a:txBody>
                  <a:tcPr/>
                </a:tc>
                <a:tc>
                  <a:txBody>
                    <a:bodyPr/>
                    <a:lstStyle/>
                    <a:p>
                      <a:r>
                        <a:rPr lang="en-US" sz="1700" kern="1200" dirty="0">
                          <a:solidFill>
                            <a:schemeClr val="dk1"/>
                          </a:solidFill>
                          <a:effectLst/>
                          <a:latin typeface="+mn-lt"/>
                          <a:ea typeface="+mn-ea"/>
                          <a:cs typeface="+mn-cs"/>
                        </a:rPr>
                        <a:t>Allows the user to bypass all validations and create a new vaccine return at any time.</a:t>
                      </a:r>
                      <a:endParaRPr lang="en-US" sz="1700" dirty="0"/>
                    </a:p>
                  </a:txBody>
                  <a:tcPr/>
                </a:tc>
                <a:extLst>
                  <a:ext uri="{0D108BD9-81ED-4DB2-BD59-A6C34878D82A}">
                    <a16:rowId xmlns:a16="http://schemas.microsoft.com/office/drawing/2014/main" val="857526121"/>
                  </a:ext>
                </a:extLst>
              </a:tr>
              <a:tr h="370840">
                <a:tc>
                  <a:txBody>
                    <a:bodyPr/>
                    <a:lstStyle/>
                    <a:p>
                      <a:r>
                        <a:rPr lang="en-US" sz="1700" dirty="0"/>
                        <a:t>Combine Patients</a:t>
                      </a:r>
                    </a:p>
                  </a:txBody>
                  <a:tcPr/>
                </a:tc>
                <a:tc>
                  <a:txBody>
                    <a:bodyPr/>
                    <a:lstStyle/>
                    <a:p>
                      <a:r>
                        <a:rPr lang="en-US" sz="1700" dirty="0"/>
                        <a:t>When granted to a user with access to the Administration module, this function allows the user to see the Combine Patients option in the submenu.</a:t>
                      </a:r>
                    </a:p>
                  </a:txBody>
                  <a:tcPr/>
                </a:tc>
                <a:extLst>
                  <a:ext uri="{0D108BD9-81ED-4DB2-BD59-A6C34878D82A}">
                    <a16:rowId xmlns:a16="http://schemas.microsoft.com/office/drawing/2014/main" val="10001"/>
                  </a:ext>
                </a:extLst>
              </a:tr>
            </a:tbl>
          </a:graphicData>
        </a:graphic>
      </p:graphicFrame>
      <p:sp>
        <p:nvSpPr>
          <p:cNvPr id="4" name="Slide Number Placeholder 3"/>
          <p:cNvSpPr>
            <a:spLocks noGrp="1"/>
          </p:cNvSpPr>
          <p:nvPr>
            <p:ph type="sldNum" sz="quarter" idx="12"/>
          </p:nvPr>
        </p:nvSpPr>
        <p:spPr/>
        <p:txBody>
          <a:bodyPr/>
          <a:lstStyle/>
          <a:p>
            <a:fld id="{9ED02AE2-7DAD-4645-BC87-240DD35DB531}" type="slidenum">
              <a:rPr lang="en-US" smtClean="0"/>
              <a:t>11</a:t>
            </a:fld>
            <a:endParaRPr lang="en-US" dirty="0"/>
          </a:p>
        </p:txBody>
      </p:sp>
    </p:spTree>
    <p:extLst>
      <p:ext uri="{BB962C8B-B14F-4D97-AF65-F5344CB8AC3E}">
        <p14:creationId xmlns:p14="http://schemas.microsoft.com/office/powerpoint/2010/main" val="215676947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User Security Functions (cont.)</a:t>
            </a:r>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4288088218"/>
              </p:ext>
            </p:extLst>
          </p:nvPr>
        </p:nvGraphicFramePr>
        <p:xfrm>
          <a:off x="628650" y="1690689"/>
          <a:ext cx="7886700" cy="4302760"/>
        </p:xfrm>
        <a:graphic>
          <a:graphicData uri="http://schemas.openxmlformats.org/drawingml/2006/table">
            <a:tbl>
              <a:tblPr firstRow="1" bandRow="1">
                <a:tableStyleId>{5C22544A-7EE6-4342-B048-85BDC9FD1C3A}</a:tableStyleId>
              </a:tblPr>
              <a:tblGrid>
                <a:gridCol w="2030329">
                  <a:extLst>
                    <a:ext uri="{9D8B030D-6E8A-4147-A177-3AD203B41FA5}">
                      <a16:colId xmlns:a16="http://schemas.microsoft.com/office/drawing/2014/main" val="20000"/>
                    </a:ext>
                  </a:extLst>
                </a:gridCol>
                <a:gridCol w="5856371">
                  <a:extLst>
                    <a:ext uri="{9D8B030D-6E8A-4147-A177-3AD203B41FA5}">
                      <a16:colId xmlns:a16="http://schemas.microsoft.com/office/drawing/2014/main" val="20001"/>
                    </a:ext>
                  </a:extLst>
                </a:gridCol>
              </a:tblGrid>
              <a:tr h="370840">
                <a:tc>
                  <a:txBody>
                    <a:bodyPr/>
                    <a:lstStyle/>
                    <a:p>
                      <a:r>
                        <a:rPr lang="en-US" sz="1800" dirty="0"/>
                        <a:t>Security Function</a:t>
                      </a:r>
                    </a:p>
                  </a:txBody>
                  <a:tcPr/>
                </a:tc>
                <a:tc>
                  <a:txBody>
                    <a:bodyPr/>
                    <a:lstStyle/>
                    <a:p>
                      <a:r>
                        <a:rPr lang="en-US" sz="1800" dirty="0"/>
                        <a:t>Description</a:t>
                      </a:r>
                    </a:p>
                  </a:txBody>
                  <a:tcPr/>
                </a:tc>
                <a:extLst>
                  <a:ext uri="{0D108BD9-81ED-4DB2-BD59-A6C34878D82A}">
                    <a16:rowId xmlns:a16="http://schemas.microsoft.com/office/drawing/2014/main" val="10000"/>
                  </a:ext>
                </a:extLst>
              </a:tr>
              <a:tr h="370840">
                <a:tc>
                  <a:txBody>
                    <a:bodyPr/>
                    <a:lstStyle/>
                    <a:p>
                      <a:r>
                        <a:rPr lang="en-US" sz="1800" dirty="0"/>
                        <a:t>De-Duplicate Patients</a:t>
                      </a:r>
                    </a:p>
                  </a:txBody>
                  <a:tcPr/>
                </a:tc>
                <a:tc>
                  <a:txBody>
                    <a:bodyPr/>
                    <a:lstStyle/>
                    <a:p>
                      <a:r>
                        <a:rPr lang="en-US" sz="1800" dirty="0"/>
                        <a:t>When granted to a user with access to the Administration module, this function allows the user to see the De-Dup Patients option in the submenu. When granted to a user with access to the Patients module, this function allows the user to see the Duplicates option in the submenu.</a:t>
                      </a:r>
                    </a:p>
                  </a:txBody>
                  <a:tcPr/>
                </a:tc>
                <a:extLst>
                  <a:ext uri="{0D108BD9-81ED-4DB2-BD59-A6C34878D82A}">
                    <a16:rowId xmlns:a16="http://schemas.microsoft.com/office/drawing/2014/main" val="837529632"/>
                  </a:ext>
                </a:extLst>
              </a:tr>
              <a:tr h="370840">
                <a:tc>
                  <a:txBody>
                    <a:bodyPr/>
                    <a:lstStyle/>
                    <a:p>
                      <a:r>
                        <a:rPr lang="en-US" sz="1800" dirty="0"/>
                        <a:t>Delete Patient Notes</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dirty="0"/>
                        <a:t>Allows the user to delete notes from a patient record</a:t>
                      </a:r>
                      <a:r>
                        <a:rPr lang="en-US" sz="1800" baseline="0" dirty="0"/>
                        <a:t>, and does not require delete access to the Patients module.</a:t>
                      </a:r>
                      <a:endParaRPr lang="en-US" sz="1800" dirty="0"/>
                    </a:p>
                  </a:txBody>
                  <a:tcPr/>
                </a:tc>
                <a:extLst>
                  <a:ext uri="{0D108BD9-81ED-4DB2-BD59-A6C34878D82A}">
                    <a16:rowId xmlns:a16="http://schemas.microsoft.com/office/drawing/2014/main" val="4135212279"/>
                  </a:ext>
                </a:extLst>
              </a:tr>
              <a:tr h="370840">
                <a:tc>
                  <a:txBody>
                    <a:bodyPr/>
                    <a:lstStyle/>
                    <a:p>
                      <a:r>
                        <a:rPr lang="en-US" sz="1800" dirty="0"/>
                        <a:t>Delete Patients</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dirty="0"/>
                        <a:t>Allows the user to delete a patient record and view deleted patient records. Deleted patients remain in the database, but are not visible to all users.</a:t>
                      </a:r>
                    </a:p>
                  </a:txBody>
                  <a:tcPr/>
                </a:tc>
                <a:extLst>
                  <a:ext uri="{0D108BD9-81ED-4DB2-BD59-A6C34878D82A}">
                    <a16:rowId xmlns:a16="http://schemas.microsoft.com/office/drawing/2014/main" val="3880373120"/>
                  </a:ext>
                </a:extLst>
              </a:tr>
              <a:tr h="370840">
                <a:tc>
                  <a:txBody>
                    <a:bodyPr/>
                    <a:lstStyle/>
                    <a:p>
                      <a:r>
                        <a:rPr lang="en-US" sz="1800" kern="1200" dirty="0">
                          <a:solidFill>
                            <a:schemeClr val="dk1"/>
                          </a:solidFill>
                          <a:effectLst/>
                          <a:latin typeface="+mn-lt"/>
                          <a:ea typeface="+mn-ea"/>
                          <a:cs typeface="+mn-cs"/>
                        </a:rPr>
                        <a:t>Delete Rejected Vaccine Return</a:t>
                      </a:r>
                      <a:endParaRPr lang="en-US" sz="18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kern="1200" dirty="0">
                          <a:solidFill>
                            <a:schemeClr val="dk1"/>
                          </a:solidFill>
                          <a:effectLst/>
                          <a:latin typeface="+mn-lt"/>
                          <a:ea typeface="+mn-ea"/>
                          <a:cs typeface="+mn-cs"/>
                        </a:rPr>
                        <a:t>Allows a user without Delete permissions to the Inventory module to delete a rejected vaccine return, placing all doses on the return back into inventory on-hand.</a:t>
                      </a:r>
                      <a:endParaRPr lang="en-US" sz="1800" dirty="0"/>
                    </a:p>
                  </a:txBody>
                  <a:tcPr/>
                </a:tc>
                <a:extLst>
                  <a:ext uri="{0D108BD9-81ED-4DB2-BD59-A6C34878D82A}">
                    <a16:rowId xmlns:a16="http://schemas.microsoft.com/office/drawing/2014/main" val="2297480213"/>
                  </a:ext>
                </a:extLst>
              </a:tr>
            </a:tbl>
          </a:graphicData>
        </a:graphic>
      </p:graphicFrame>
      <p:sp>
        <p:nvSpPr>
          <p:cNvPr id="4" name="Slide Number Placeholder 3"/>
          <p:cNvSpPr>
            <a:spLocks noGrp="1"/>
          </p:cNvSpPr>
          <p:nvPr>
            <p:ph type="sldNum" sz="quarter" idx="12"/>
          </p:nvPr>
        </p:nvSpPr>
        <p:spPr/>
        <p:txBody>
          <a:bodyPr/>
          <a:lstStyle/>
          <a:p>
            <a:fld id="{9ED02AE2-7DAD-4645-BC87-240DD35DB531}" type="slidenum">
              <a:rPr lang="en-US" smtClean="0"/>
              <a:t>12</a:t>
            </a:fld>
            <a:endParaRPr lang="en-US" dirty="0"/>
          </a:p>
        </p:txBody>
      </p:sp>
    </p:spTree>
    <p:extLst>
      <p:ext uri="{BB962C8B-B14F-4D97-AF65-F5344CB8AC3E}">
        <p14:creationId xmlns:p14="http://schemas.microsoft.com/office/powerpoint/2010/main" val="72457625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User Security Functions (cont.)</a:t>
            </a:r>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380634180"/>
              </p:ext>
            </p:extLst>
          </p:nvPr>
        </p:nvGraphicFramePr>
        <p:xfrm>
          <a:off x="628650" y="1690689"/>
          <a:ext cx="7886700" cy="4300348"/>
        </p:xfrm>
        <a:graphic>
          <a:graphicData uri="http://schemas.openxmlformats.org/drawingml/2006/table">
            <a:tbl>
              <a:tblPr firstRow="1" bandRow="1">
                <a:tableStyleId>{5C22544A-7EE6-4342-B048-85BDC9FD1C3A}</a:tableStyleId>
              </a:tblPr>
              <a:tblGrid>
                <a:gridCol w="2030329">
                  <a:extLst>
                    <a:ext uri="{9D8B030D-6E8A-4147-A177-3AD203B41FA5}">
                      <a16:colId xmlns:a16="http://schemas.microsoft.com/office/drawing/2014/main" val="20000"/>
                    </a:ext>
                  </a:extLst>
                </a:gridCol>
                <a:gridCol w="5856371">
                  <a:extLst>
                    <a:ext uri="{9D8B030D-6E8A-4147-A177-3AD203B41FA5}">
                      <a16:colId xmlns:a16="http://schemas.microsoft.com/office/drawing/2014/main" val="20001"/>
                    </a:ext>
                  </a:extLst>
                </a:gridCol>
              </a:tblGrid>
              <a:tr h="370840">
                <a:tc>
                  <a:txBody>
                    <a:bodyPr/>
                    <a:lstStyle/>
                    <a:p>
                      <a:r>
                        <a:rPr lang="en-US" sz="1800" dirty="0"/>
                        <a:t>Security Function</a:t>
                      </a:r>
                    </a:p>
                  </a:txBody>
                  <a:tcPr/>
                </a:tc>
                <a:tc>
                  <a:txBody>
                    <a:bodyPr/>
                    <a:lstStyle/>
                    <a:p>
                      <a:r>
                        <a:rPr lang="en-US" sz="1800" dirty="0"/>
                        <a:t>Description</a:t>
                      </a:r>
                    </a:p>
                  </a:txBody>
                  <a:tcPr/>
                </a:tc>
                <a:extLst>
                  <a:ext uri="{0D108BD9-81ED-4DB2-BD59-A6C34878D82A}">
                    <a16:rowId xmlns:a16="http://schemas.microsoft.com/office/drawing/2014/main" val="10000"/>
                  </a:ext>
                </a:extLst>
              </a:tr>
              <a:tr h="370840">
                <a:tc>
                  <a:txBody>
                    <a:bodyPr/>
                    <a:lstStyle/>
                    <a:p>
                      <a:pPr marL="0" marR="0" algn="l" defTabSz="914400" rtl="0" eaLnBrk="1" latinLnBrk="0" hangingPunct="1">
                        <a:lnSpc>
                          <a:spcPct val="107000"/>
                        </a:lnSpc>
                        <a:spcBef>
                          <a:spcPts val="0"/>
                        </a:spcBef>
                        <a:spcAft>
                          <a:spcPts val="0"/>
                        </a:spcAft>
                      </a:pPr>
                      <a:r>
                        <a:rPr lang="en-US" sz="1800" kern="1200" dirty="0">
                          <a:solidFill>
                            <a:schemeClr val="dk1"/>
                          </a:solidFill>
                          <a:latin typeface="+mn-lt"/>
                          <a:ea typeface="+mn-ea"/>
                          <a:cs typeface="+mn-cs"/>
                        </a:rPr>
                        <a:t>Edit Clinic Level Vaccine Defaults</a:t>
                      </a:r>
                    </a:p>
                  </a:txBody>
                  <a:tcPr marL="68580" marR="68580" marT="0" marB="0" anchor="ctr"/>
                </a:tc>
                <a:tc>
                  <a:txBody>
                    <a:bodyPr/>
                    <a:lstStyle/>
                    <a:p>
                      <a:pPr marL="0" marR="0" algn="l" defTabSz="914400" rtl="0" eaLnBrk="1" latinLnBrk="0" hangingPunct="1">
                        <a:lnSpc>
                          <a:spcPct val="107000"/>
                        </a:lnSpc>
                        <a:spcBef>
                          <a:spcPts val="0"/>
                        </a:spcBef>
                        <a:spcAft>
                          <a:spcPts val="0"/>
                        </a:spcAft>
                      </a:pPr>
                      <a:r>
                        <a:rPr lang="en-US" sz="1800" kern="1200" dirty="0">
                          <a:solidFill>
                            <a:schemeClr val="dk1"/>
                          </a:solidFill>
                          <a:latin typeface="+mn-lt"/>
                          <a:ea typeface="+mn-ea"/>
                          <a:cs typeface="+mn-cs"/>
                        </a:rPr>
                        <a:t>Grants access to the Clinic Vaccine Defaults screen within the Settings module where a user can create and update vaccine inventory defaults at the clinic level (Type 2 Inventory providers). </a:t>
                      </a:r>
                    </a:p>
                  </a:txBody>
                  <a:tcPr marL="68580" marR="68580" marT="0" marB="0" anchor="ctr"/>
                </a:tc>
                <a:extLst>
                  <a:ext uri="{0D108BD9-81ED-4DB2-BD59-A6C34878D82A}">
                    <a16:rowId xmlns:a16="http://schemas.microsoft.com/office/drawing/2014/main" val="1538713240"/>
                  </a:ext>
                </a:extLst>
              </a:tr>
              <a:tr h="370840">
                <a:tc>
                  <a:txBody>
                    <a:bodyPr/>
                    <a:lstStyle/>
                    <a:p>
                      <a:r>
                        <a:rPr lang="en-US" sz="1800" dirty="0"/>
                        <a:t>Edit Deceased</a:t>
                      </a:r>
                    </a:p>
                  </a:txBody>
                  <a:tcPr/>
                </a:tc>
                <a:tc>
                  <a:txBody>
                    <a:bodyPr/>
                    <a:lstStyle/>
                    <a:p>
                      <a:r>
                        <a:rPr lang="en-US" sz="1800" dirty="0"/>
                        <a:t>Allows the user to edit patient records of patients marked as deceased. </a:t>
                      </a:r>
                    </a:p>
                  </a:txBody>
                  <a:tcPr/>
                </a:tc>
                <a:extLst>
                  <a:ext uri="{0D108BD9-81ED-4DB2-BD59-A6C34878D82A}">
                    <a16:rowId xmlns:a16="http://schemas.microsoft.com/office/drawing/2014/main" val="4135212279"/>
                  </a:ext>
                </a:extLst>
              </a:tr>
              <a:tr h="370840">
                <a:tc>
                  <a:txBody>
                    <a:bodyPr/>
                    <a:lstStyle/>
                    <a:p>
                      <a:r>
                        <a:rPr lang="en-US" sz="1800" dirty="0"/>
                        <a:t>Edit Exemptions</a:t>
                      </a:r>
                    </a:p>
                  </a:txBody>
                  <a:tcPr/>
                </a:tc>
                <a:tc>
                  <a:txBody>
                    <a:bodyPr/>
                    <a:lstStyle/>
                    <a:p>
                      <a:r>
                        <a:rPr lang="en-US" sz="1800" dirty="0"/>
                        <a:t>When granted to a user with access to the Patients module, this function allows a user to add and edit patient exemptions.</a:t>
                      </a:r>
                    </a:p>
                  </a:txBody>
                  <a:tcPr/>
                </a:tc>
                <a:extLst>
                  <a:ext uri="{0D108BD9-81ED-4DB2-BD59-A6C34878D82A}">
                    <a16:rowId xmlns:a16="http://schemas.microsoft.com/office/drawing/2014/main" val="2986168930"/>
                  </a:ext>
                </a:extLst>
              </a:tr>
              <a:tr h="370840">
                <a:tc>
                  <a:txBody>
                    <a:bodyPr/>
                    <a:lstStyle/>
                    <a:p>
                      <a:r>
                        <a:rPr lang="en-US" sz="1800" dirty="0"/>
                        <a:t>Edit Opt Out Patients</a:t>
                      </a:r>
                    </a:p>
                  </a:txBody>
                  <a:tcPr/>
                </a:tc>
                <a:tc>
                  <a:txBody>
                    <a:bodyPr/>
                    <a:lstStyle/>
                    <a:p>
                      <a:r>
                        <a:rPr lang="en-US" sz="1800" dirty="0"/>
                        <a:t>Allows the user to edit records of patients that have opted out of the registry.</a:t>
                      </a:r>
                    </a:p>
                  </a:txBody>
                  <a:tcPr/>
                </a:tc>
                <a:extLst>
                  <a:ext uri="{0D108BD9-81ED-4DB2-BD59-A6C34878D82A}">
                    <a16:rowId xmlns:a16="http://schemas.microsoft.com/office/drawing/2014/main" val="3880373120"/>
                  </a:ext>
                </a:extLst>
              </a:tr>
              <a:tr h="370840">
                <a:tc>
                  <a:txBody>
                    <a:bodyPr/>
                    <a:lstStyle/>
                    <a:p>
                      <a:pPr marL="0" marR="0">
                        <a:lnSpc>
                          <a:spcPct val="107000"/>
                        </a:lnSpc>
                        <a:spcBef>
                          <a:spcPts val="0"/>
                        </a:spcBef>
                        <a:spcAft>
                          <a:spcPts val="0"/>
                        </a:spcAft>
                      </a:pPr>
                      <a:r>
                        <a:rPr lang="en-US" sz="1800" b="0" dirty="0">
                          <a:solidFill>
                            <a:schemeClr val="tx1"/>
                          </a:solidFill>
                          <a:effectLst/>
                          <a:latin typeface="+mn-lt"/>
                          <a:ea typeface="Calibri" panose="020F0502020204030204" pitchFamily="34" charset="0"/>
                          <a:cs typeface="Times New Roman" panose="02020603050405020304" pitchFamily="18" charset="0"/>
                        </a:rPr>
                        <a:t>Enable Email Extract for Reminder</a:t>
                      </a:r>
                    </a:p>
                  </a:txBody>
                  <a:tcPr marL="68580" marR="68580" marT="0" marB="0" anchor="ctr"/>
                </a:tc>
                <a:tc>
                  <a:txBody>
                    <a:bodyPr/>
                    <a:lstStyle/>
                    <a:p>
                      <a:pPr marL="0" marR="0">
                        <a:lnSpc>
                          <a:spcPct val="107000"/>
                        </a:lnSpc>
                        <a:spcBef>
                          <a:spcPts val="0"/>
                        </a:spcBef>
                        <a:spcAft>
                          <a:spcPts val="0"/>
                        </a:spcAft>
                      </a:pPr>
                      <a:r>
                        <a:rPr lang="en-US" sz="1800" b="0" kern="1200" dirty="0">
                          <a:solidFill>
                            <a:schemeClr val="tx1"/>
                          </a:solidFill>
                          <a:effectLst/>
                          <a:latin typeface="+mn-lt"/>
                          <a:ea typeface="Times New Roman" panose="02020603050405020304" pitchFamily="18" charset="0"/>
                          <a:cs typeface="Arial" panose="020B0604020202020204" pitchFamily="34" charset="0"/>
                        </a:rPr>
                        <a:t>Enables the Auto-Dialer Email Extract button on the Reminder/Recall Report.</a:t>
                      </a:r>
                      <a:endParaRPr lang="en-US" sz="1800" b="0" dirty="0">
                        <a:solidFill>
                          <a:schemeClr val="tx1"/>
                        </a:solidFill>
                        <a:effectLst/>
                        <a:latin typeface="+mn-lt"/>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0004"/>
                  </a:ext>
                </a:extLst>
              </a:tr>
            </a:tbl>
          </a:graphicData>
        </a:graphic>
      </p:graphicFrame>
      <p:sp>
        <p:nvSpPr>
          <p:cNvPr id="4" name="Slide Number Placeholder 3"/>
          <p:cNvSpPr>
            <a:spLocks noGrp="1"/>
          </p:cNvSpPr>
          <p:nvPr>
            <p:ph type="sldNum" sz="quarter" idx="12"/>
          </p:nvPr>
        </p:nvSpPr>
        <p:spPr/>
        <p:txBody>
          <a:bodyPr/>
          <a:lstStyle/>
          <a:p>
            <a:fld id="{9ED02AE2-7DAD-4645-BC87-240DD35DB531}" type="slidenum">
              <a:rPr lang="en-US" smtClean="0"/>
              <a:t>13</a:t>
            </a:fld>
            <a:endParaRPr lang="en-US" dirty="0"/>
          </a:p>
        </p:txBody>
      </p:sp>
    </p:spTree>
    <p:extLst>
      <p:ext uri="{BB962C8B-B14F-4D97-AF65-F5344CB8AC3E}">
        <p14:creationId xmlns:p14="http://schemas.microsoft.com/office/powerpoint/2010/main" val="201655882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User Security Functions (cont.)</a:t>
            </a:r>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4105828182"/>
              </p:ext>
            </p:extLst>
          </p:nvPr>
        </p:nvGraphicFramePr>
        <p:xfrm>
          <a:off x="628650" y="1449620"/>
          <a:ext cx="7886700" cy="4721227"/>
        </p:xfrm>
        <a:graphic>
          <a:graphicData uri="http://schemas.openxmlformats.org/drawingml/2006/table">
            <a:tbl>
              <a:tblPr firstRow="1" bandRow="1">
                <a:tableStyleId>{5C22544A-7EE6-4342-B048-85BDC9FD1C3A}</a:tableStyleId>
              </a:tblPr>
              <a:tblGrid>
                <a:gridCol w="2284879">
                  <a:extLst>
                    <a:ext uri="{9D8B030D-6E8A-4147-A177-3AD203B41FA5}">
                      <a16:colId xmlns:a16="http://schemas.microsoft.com/office/drawing/2014/main" val="20000"/>
                    </a:ext>
                  </a:extLst>
                </a:gridCol>
                <a:gridCol w="5601821">
                  <a:extLst>
                    <a:ext uri="{9D8B030D-6E8A-4147-A177-3AD203B41FA5}">
                      <a16:colId xmlns:a16="http://schemas.microsoft.com/office/drawing/2014/main" val="20001"/>
                    </a:ext>
                  </a:extLst>
                </a:gridCol>
              </a:tblGrid>
              <a:tr h="370840">
                <a:tc>
                  <a:txBody>
                    <a:bodyPr/>
                    <a:lstStyle/>
                    <a:p>
                      <a:r>
                        <a:rPr lang="en-US" sz="1800" dirty="0"/>
                        <a:t>Security Function</a:t>
                      </a:r>
                    </a:p>
                  </a:txBody>
                  <a:tcPr/>
                </a:tc>
                <a:tc>
                  <a:txBody>
                    <a:bodyPr/>
                    <a:lstStyle/>
                    <a:p>
                      <a:r>
                        <a:rPr lang="en-US" sz="1800" dirty="0"/>
                        <a:t>Description</a:t>
                      </a:r>
                    </a:p>
                  </a:txBody>
                  <a:tcPr/>
                </a:tc>
                <a:extLst>
                  <a:ext uri="{0D108BD9-81ED-4DB2-BD59-A6C34878D82A}">
                    <a16:rowId xmlns:a16="http://schemas.microsoft.com/office/drawing/2014/main" val="10000"/>
                  </a:ext>
                </a:extLst>
              </a:tr>
              <a:tr h="370840">
                <a:tc>
                  <a:txBody>
                    <a:bodyPr/>
                    <a:lstStyle/>
                    <a:p>
                      <a:pPr marL="0" marR="0" algn="l" defTabSz="914400" rtl="0" eaLnBrk="1" latinLnBrk="0" hangingPunct="1">
                        <a:lnSpc>
                          <a:spcPct val="107000"/>
                        </a:lnSpc>
                        <a:spcBef>
                          <a:spcPts val="0"/>
                        </a:spcBef>
                        <a:spcAft>
                          <a:spcPts val="0"/>
                        </a:spcAft>
                      </a:pPr>
                      <a:r>
                        <a:rPr lang="en-US" sz="1800" kern="1200" dirty="0">
                          <a:solidFill>
                            <a:schemeClr val="dk1"/>
                          </a:solidFill>
                          <a:latin typeface="+mn-lt"/>
                          <a:ea typeface="+mn-ea"/>
                          <a:cs typeface="+mn-cs"/>
                        </a:rPr>
                        <a:t>Enable Phone Extract for Reminder</a:t>
                      </a:r>
                    </a:p>
                  </a:txBody>
                  <a:tcPr marL="68580" marR="68580" marT="0" marB="0" anchor="ctr"/>
                </a:tc>
                <a:tc>
                  <a:txBody>
                    <a:bodyPr/>
                    <a:lstStyle/>
                    <a:p>
                      <a:pPr marL="0" marR="0" algn="l" defTabSz="914400" rtl="0" eaLnBrk="1" latinLnBrk="0" hangingPunct="1">
                        <a:lnSpc>
                          <a:spcPct val="107000"/>
                        </a:lnSpc>
                        <a:spcBef>
                          <a:spcPts val="0"/>
                        </a:spcBef>
                        <a:spcAft>
                          <a:spcPts val="0"/>
                        </a:spcAft>
                      </a:pPr>
                      <a:r>
                        <a:rPr lang="en-US" sz="1800" kern="1200" dirty="0">
                          <a:solidFill>
                            <a:schemeClr val="dk1"/>
                          </a:solidFill>
                          <a:latin typeface="+mn-lt"/>
                          <a:ea typeface="+mn-ea"/>
                          <a:cs typeface="+mn-cs"/>
                        </a:rPr>
                        <a:t>Enables the Auto-Dialer Phone Number Extract button on the Reminder/Recall Report.</a:t>
                      </a:r>
                    </a:p>
                  </a:txBody>
                  <a:tcPr marL="68580" marR="68580" marT="0" marB="0" anchor="ctr"/>
                </a:tc>
                <a:extLst>
                  <a:ext uri="{0D108BD9-81ED-4DB2-BD59-A6C34878D82A}">
                    <a16:rowId xmlns:a16="http://schemas.microsoft.com/office/drawing/2014/main" val="3287610265"/>
                  </a:ext>
                </a:extLst>
              </a:tr>
              <a:tr h="370840">
                <a:tc>
                  <a:txBody>
                    <a:bodyPr/>
                    <a:lstStyle/>
                    <a:p>
                      <a:pPr marL="0" marR="0" algn="l" defTabSz="914400" rtl="0" eaLnBrk="1" latinLnBrk="0" hangingPunct="1">
                        <a:lnSpc>
                          <a:spcPct val="107000"/>
                        </a:lnSpc>
                        <a:spcBef>
                          <a:spcPts val="0"/>
                        </a:spcBef>
                        <a:spcAft>
                          <a:spcPts val="0"/>
                        </a:spcAft>
                      </a:pPr>
                      <a:r>
                        <a:rPr lang="en-US" sz="1800" kern="1200" dirty="0">
                          <a:solidFill>
                            <a:schemeClr val="dk1"/>
                          </a:solidFill>
                          <a:latin typeface="+mn-lt"/>
                          <a:ea typeface="+mn-ea"/>
                          <a:cs typeface="+mn-cs"/>
                        </a:rPr>
                        <a:t>Manage Application Help</a:t>
                      </a:r>
                    </a:p>
                  </a:txBody>
                  <a:tcPr marL="68580" marR="68580" marT="0" marB="0" anchor="ctr"/>
                </a:tc>
                <a:tc>
                  <a:txBody>
                    <a:bodyPr/>
                    <a:lstStyle/>
                    <a:p>
                      <a:pPr marL="0" marR="0" algn="l" defTabSz="914400" rtl="0" eaLnBrk="1" latinLnBrk="0" hangingPunct="1">
                        <a:lnSpc>
                          <a:spcPct val="107000"/>
                        </a:lnSpc>
                        <a:spcBef>
                          <a:spcPts val="0"/>
                        </a:spcBef>
                        <a:spcAft>
                          <a:spcPts val="0"/>
                        </a:spcAft>
                      </a:pPr>
                      <a:r>
                        <a:rPr lang="en-US" sz="1800" b="0" i="0" kern="1200" dirty="0">
                          <a:solidFill>
                            <a:schemeClr val="dk1"/>
                          </a:solidFill>
                          <a:effectLst/>
                          <a:latin typeface="+mn-lt"/>
                          <a:ea typeface="+mn-ea"/>
                          <a:cs typeface="+mn-cs"/>
                        </a:rPr>
                        <a:t>Users with this security function can access and manage the Application Help pages via the user settings menu.</a:t>
                      </a:r>
                      <a:endParaRPr lang="en-US" sz="1800" kern="1200" dirty="0">
                        <a:solidFill>
                          <a:schemeClr val="dk1"/>
                        </a:solidFill>
                        <a:latin typeface="+mn-lt"/>
                        <a:ea typeface="+mn-ea"/>
                        <a:cs typeface="+mn-cs"/>
                      </a:endParaRPr>
                    </a:p>
                  </a:txBody>
                  <a:tcPr marL="68580" marR="68580" marT="0" marB="0" anchor="ctr"/>
                </a:tc>
                <a:extLst>
                  <a:ext uri="{0D108BD9-81ED-4DB2-BD59-A6C34878D82A}">
                    <a16:rowId xmlns:a16="http://schemas.microsoft.com/office/drawing/2014/main" val="3820693526"/>
                  </a:ext>
                </a:extLst>
              </a:tr>
              <a:tr h="370840">
                <a:tc>
                  <a:txBody>
                    <a:bodyPr/>
                    <a:lstStyle/>
                    <a:p>
                      <a:pPr marL="0" marR="0" algn="l" defTabSz="914400" rtl="0" eaLnBrk="1" latinLnBrk="0" hangingPunct="1">
                        <a:lnSpc>
                          <a:spcPct val="107000"/>
                        </a:lnSpc>
                        <a:spcBef>
                          <a:spcPts val="0"/>
                        </a:spcBef>
                        <a:spcAft>
                          <a:spcPts val="0"/>
                        </a:spcAft>
                      </a:pPr>
                      <a:r>
                        <a:rPr lang="en-US" sz="1800" kern="1200" dirty="0">
                          <a:solidFill>
                            <a:schemeClr val="dk1"/>
                          </a:solidFill>
                          <a:latin typeface="+mn-lt"/>
                          <a:ea typeface="+mn-ea"/>
                          <a:cs typeface="+mn-cs"/>
                        </a:rPr>
                        <a:t>Manage Coverage Assessments</a:t>
                      </a:r>
                    </a:p>
                  </a:txBody>
                  <a:tcPr marL="68580" marR="68580" marT="0" marB="0" anchor="ctr"/>
                </a:tc>
                <a:tc>
                  <a:txBody>
                    <a:bodyPr/>
                    <a:lstStyle/>
                    <a:p>
                      <a:pPr marL="0" marR="0" algn="l" defTabSz="914400" rtl="0" eaLnBrk="1" latinLnBrk="0" hangingPunct="1">
                        <a:lnSpc>
                          <a:spcPct val="107000"/>
                        </a:lnSpc>
                        <a:spcBef>
                          <a:spcPts val="0"/>
                        </a:spcBef>
                        <a:spcAft>
                          <a:spcPts val="0"/>
                        </a:spcAft>
                      </a:pPr>
                      <a:r>
                        <a:rPr lang="en-US" sz="1800" kern="1200" dirty="0">
                          <a:solidFill>
                            <a:schemeClr val="dk1"/>
                          </a:solidFill>
                          <a:latin typeface="+mn-lt"/>
                          <a:ea typeface="+mn-ea"/>
                          <a:cs typeface="+mn-cs"/>
                        </a:rPr>
                        <a:t>Should be assigned to users who will be creating Official AFIX visits in order to create either an AFIX Childhood or AFIX Adolescent visit type when creating/updating/deleting clinic rate assessments for official AFIX purposes.  Other users who are not assigned this security function will only be able to create on-demand style clinic rate assessments.</a:t>
                      </a:r>
                    </a:p>
                  </a:txBody>
                  <a:tcPr marL="68580" marR="68580" marT="0" marB="0" anchor="ctr"/>
                </a:tc>
                <a:extLst>
                  <a:ext uri="{0D108BD9-81ED-4DB2-BD59-A6C34878D82A}">
                    <a16:rowId xmlns:a16="http://schemas.microsoft.com/office/drawing/2014/main" val="1811833081"/>
                  </a:ext>
                </a:extLst>
              </a:tr>
              <a:tr h="0">
                <a:tc>
                  <a:txBody>
                    <a:bodyPr/>
                    <a:lstStyle/>
                    <a:p>
                      <a:pPr marL="0" marR="0" algn="l" defTabSz="914400" rtl="0" eaLnBrk="1" latinLnBrk="0" hangingPunct="1">
                        <a:lnSpc>
                          <a:spcPct val="107000"/>
                        </a:lnSpc>
                        <a:spcBef>
                          <a:spcPts val="0"/>
                        </a:spcBef>
                        <a:spcAft>
                          <a:spcPts val="0"/>
                        </a:spcAft>
                      </a:pPr>
                      <a:r>
                        <a:rPr lang="en-US" sz="1800" kern="1200" dirty="0">
                          <a:solidFill>
                            <a:schemeClr val="dk1"/>
                          </a:solidFill>
                          <a:latin typeface="+mn-lt"/>
                          <a:ea typeface="+mn-ea"/>
                          <a:cs typeface="+mn-cs"/>
                        </a:rPr>
                        <a:t>Manage Editable Reports</a:t>
                      </a:r>
                    </a:p>
                  </a:txBody>
                  <a:tcPr marL="68580" marR="68580" marT="0" marB="0" anchor="ctr"/>
                </a:tc>
                <a:tc>
                  <a:txBody>
                    <a:bodyPr/>
                    <a:lstStyle/>
                    <a:p>
                      <a:pPr marL="0" marR="0" algn="l" defTabSz="914400" rtl="0" eaLnBrk="1" latinLnBrk="0" hangingPunct="1">
                        <a:lnSpc>
                          <a:spcPct val="107000"/>
                        </a:lnSpc>
                        <a:spcBef>
                          <a:spcPts val="0"/>
                        </a:spcBef>
                        <a:spcAft>
                          <a:spcPts val="0"/>
                        </a:spcAft>
                      </a:pPr>
                      <a:r>
                        <a:rPr lang="en-US" sz="1800" kern="1200" dirty="0">
                          <a:solidFill>
                            <a:schemeClr val="dk1"/>
                          </a:solidFill>
                          <a:latin typeface="+mn-lt"/>
                          <a:ea typeface="+mn-ea"/>
                          <a:cs typeface="+mn-cs"/>
                        </a:rPr>
                        <a:t>Displays the Add New Report button and Edit links for reports within the Jurisdiction’s Forms and Documents category. Allows the user to add, edit, and delete these reports.</a:t>
                      </a:r>
                    </a:p>
                  </a:txBody>
                  <a:tcPr marL="68580" marR="68580" marT="0" marB="0" anchor="ctr"/>
                </a:tc>
                <a:extLst>
                  <a:ext uri="{0D108BD9-81ED-4DB2-BD59-A6C34878D82A}">
                    <a16:rowId xmlns:a16="http://schemas.microsoft.com/office/drawing/2014/main" val="10001"/>
                  </a:ext>
                </a:extLst>
              </a:tr>
            </a:tbl>
          </a:graphicData>
        </a:graphic>
      </p:graphicFrame>
      <p:sp>
        <p:nvSpPr>
          <p:cNvPr id="4" name="Slide Number Placeholder 3"/>
          <p:cNvSpPr>
            <a:spLocks noGrp="1"/>
          </p:cNvSpPr>
          <p:nvPr>
            <p:ph type="sldNum" sz="quarter" idx="12"/>
          </p:nvPr>
        </p:nvSpPr>
        <p:spPr/>
        <p:txBody>
          <a:bodyPr/>
          <a:lstStyle/>
          <a:p>
            <a:fld id="{9ED02AE2-7DAD-4645-BC87-240DD35DB531}" type="slidenum">
              <a:rPr lang="en-US" smtClean="0"/>
              <a:t>14</a:t>
            </a:fld>
            <a:endParaRPr lang="en-US" dirty="0"/>
          </a:p>
        </p:txBody>
      </p:sp>
    </p:spTree>
    <p:extLst>
      <p:ext uri="{BB962C8B-B14F-4D97-AF65-F5344CB8AC3E}">
        <p14:creationId xmlns:p14="http://schemas.microsoft.com/office/powerpoint/2010/main" val="235163699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User Security Functions (cont.)</a:t>
            </a:r>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2104337601"/>
              </p:ext>
            </p:extLst>
          </p:nvPr>
        </p:nvGraphicFramePr>
        <p:xfrm>
          <a:off x="628650" y="1690689"/>
          <a:ext cx="7886700" cy="4134233"/>
        </p:xfrm>
        <a:graphic>
          <a:graphicData uri="http://schemas.openxmlformats.org/drawingml/2006/table">
            <a:tbl>
              <a:tblPr firstRow="1" bandRow="1">
                <a:tableStyleId>{5C22544A-7EE6-4342-B048-85BDC9FD1C3A}</a:tableStyleId>
              </a:tblPr>
              <a:tblGrid>
                <a:gridCol w="2526926">
                  <a:extLst>
                    <a:ext uri="{9D8B030D-6E8A-4147-A177-3AD203B41FA5}">
                      <a16:colId xmlns:a16="http://schemas.microsoft.com/office/drawing/2014/main" val="20000"/>
                    </a:ext>
                  </a:extLst>
                </a:gridCol>
                <a:gridCol w="5359774">
                  <a:extLst>
                    <a:ext uri="{9D8B030D-6E8A-4147-A177-3AD203B41FA5}">
                      <a16:colId xmlns:a16="http://schemas.microsoft.com/office/drawing/2014/main" val="20001"/>
                    </a:ext>
                  </a:extLst>
                </a:gridCol>
              </a:tblGrid>
              <a:tr h="370840">
                <a:tc>
                  <a:txBody>
                    <a:bodyPr/>
                    <a:lstStyle/>
                    <a:p>
                      <a:r>
                        <a:rPr lang="en-US" sz="1800" dirty="0"/>
                        <a:t>Security Function</a:t>
                      </a:r>
                    </a:p>
                  </a:txBody>
                  <a:tcPr/>
                </a:tc>
                <a:tc>
                  <a:txBody>
                    <a:bodyPr/>
                    <a:lstStyle/>
                    <a:p>
                      <a:r>
                        <a:rPr lang="en-US" sz="1800" dirty="0"/>
                        <a:t>Description</a:t>
                      </a:r>
                    </a:p>
                  </a:txBody>
                  <a:tcPr/>
                </a:tc>
                <a:extLst>
                  <a:ext uri="{0D108BD9-81ED-4DB2-BD59-A6C34878D82A}">
                    <a16:rowId xmlns:a16="http://schemas.microsoft.com/office/drawing/2014/main" val="10000"/>
                  </a:ext>
                </a:extLst>
              </a:tr>
              <a:tr h="370840">
                <a:tc>
                  <a:txBody>
                    <a:bodyPr/>
                    <a:lstStyle/>
                    <a:p>
                      <a:pPr marL="0" marR="0" algn="l" defTabSz="914400" rtl="0" eaLnBrk="1" latinLnBrk="0" hangingPunct="1">
                        <a:lnSpc>
                          <a:spcPct val="107000"/>
                        </a:lnSpc>
                        <a:spcBef>
                          <a:spcPts val="0"/>
                        </a:spcBef>
                        <a:spcAft>
                          <a:spcPts val="0"/>
                        </a:spcAft>
                      </a:pPr>
                      <a:r>
                        <a:rPr lang="en-US" sz="1800" kern="1200" dirty="0">
                          <a:solidFill>
                            <a:schemeClr val="dk1"/>
                          </a:solidFill>
                          <a:latin typeface="+mn-lt"/>
                          <a:ea typeface="+mn-ea"/>
                          <a:cs typeface="+mn-cs"/>
                        </a:rPr>
                        <a:t>Manage Flu Prebook</a:t>
                      </a:r>
                    </a:p>
                  </a:txBody>
                  <a:tcPr marL="68580" marR="68580" marT="0" marB="0" anchor="ctr"/>
                </a:tc>
                <a:tc>
                  <a:txBody>
                    <a:bodyPr/>
                    <a:lstStyle/>
                    <a:p>
                      <a:pPr marL="0" marR="0" algn="l" defTabSz="914400" rtl="0" eaLnBrk="1" latinLnBrk="0" hangingPunct="1">
                        <a:lnSpc>
                          <a:spcPct val="107000"/>
                        </a:lnSpc>
                        <a:spcBef>
                          <a:spcPts val="0"/>
                        </a:spcBef>
                        <a:spcAft>
                          <a:spcPts val="0"/>
                        </a:spcAft>
                      </a:pPr>
                      <a:r>
                        <a:rPr lang="en-US" sz="1800" kern="1200" dirty="0">
                          <a:solidFill>
                            <a:schemeClr val="dk1"/>
                          </a:solidFill>
                          <a:latin typeface="+mn-lt"/>
                          <a:ea typeface="+mn-ea"/>
                          <a:cs typeface="+mn-cs"/>
                        </a:rPr>
                        <a:t>When granted to a user with access to the VTrckS Interface module, this function allows the user to see the Manage Flu Prebook option in the submenu.</a:t>
                      </a:r>
                    </a:p>
                  </a:txBody>
                  <a:tcPr marL="68580" marR="68580" marT="0" marB="0" anchor="ctr"/>
                </a:tc>
                <a:extLst>
                  <a:ext uri="{0D108BD9-81ED-4DB2-BD59-A6C34878D82A}">
                    <a16:rowId xmlns:a16="http://schemas.microsoft.com/office/drawing/2014/main" val="1690108140"/>
                  </a:ext>
                </a:extLst>
              </a:tr>
              <a:tr h="370840">
                <a:tc>
                  <a:txBody>
                    <a:bodyPr/>
                    <a:lstStyle/>
                    <a:p>
                      <a:pPr marL="0" marR="0" algn="l" defTabSz="914400" rtl="0" eaLnBrk="1" latinLnBrk="0" hangingPunct="1">
                        <a:lnSpc>
                          <a:spcPct val="107000"/>
                        </a:lnSpc>
                        <a:spcBef>
                          <a:spcPts val="0"/>
                        </a:spcBef>
                        <a:spcAft>
                          <a:spcPts val="0"/>
                        </a:spcAft>
                      </a:pPr>
                      <a:r>
                        <a:rPr lang="en-US" sz="1800" kern="1200" dirty="0">
                          <a:solidFill>
                            <a:schemeClr val="dk1"/>
                          </a:solidFill>
                          <a:latin typeface="+mn-lt"/>
                          <a:ea typeface="+mn-ea"/>
                          <a:cs typeface="+mn-cs"/>
                        </a:rPr>
                        <a:t>Manage Inventory Locations</a:t>
                      </a:r>
                    </a:p>
                  </a:txBody>
                  <a:tcPr marL="68580" marR="68580" marT="0" marB="0" anchor="ctr"/>
                </a:tc>
                <a:tc>
                  <a:txBody>
                    <a:bodyPr/>
                    <a:lstStyle/>
                    <a:p>
                      <a:pPr marL="0" marR="0" algn="l" defTabSz="914400" rtl="0" eaLnBrk="1" latinLnBrk="0" hangingPunct="1">
                        <a:lnSpc>
                          <a:spcPct val="107000"/>
                        </a:lnSpc>
                        <a:spcBef>
                          <a:spcPts val="0"/>
                        </a:spcBef>
                        <a:spcAft>
                          <a:spcPts val="0"/>
                        </a:spcAft>
                      </a:pPr>
                      <a:r>
                        <a:rPr lang="en-US" sz="1800" kern="1200" dirty="0">
                          <a:solidFill>
                            <a:schemeClr val="dk1"/>
                          </a:solidFill>
                          <a:latin typeface="+mn-lt"/>
                          <a:ea typeface="+mn-ea"/>
                          <a:cs typeface="+mn-cs"/>
                        </a:rPr>
                        <a:t>When granted to a user with access to the Inventory module, this function allows the user to see the Locations option in the submenu.</a:t>
                      </a:r>
                    </a:p>
                  </a:txBody>
                  <a:tcPr marL="68580" marR="68580" marT="0" marB="0" anchor="ctr"/>
                </a:tc>
                <a:extLst>
                  <a:ext uri="{0D108BD9-81ED-4DB2-BD59-A6C34878D82A}">
                    <a16:rowId xmlns:a16="http://schemas.microsoft.com/office/drawing/2014/main" val="4051341344"/>
                  </a:ext>
                </a:extLst>
              </a:tr>
              <a:tr h="370840">
                <a:tc>
                  <a:txBody>
                    <a:bodyPr/>
                    <a:lstStyle/>
                    <a:p>
                      <a:pPr marL="0" marR="0" algn="l" defTabSz="914400" rtl="0" eaLnBrk="1" latinLnBrk="0" hangingPunct="1">
                        <a:lnSpc>
                          <a:spcPct val="107000"/>
                        </a:lnSpc>
                        <a:spcBef>
                          <a:spcPts val="0"/>
                        </a:spcBef>
                        <a:spcAft>
                          <a:spcPts val="0"/>
                        </a:spcAft>
                      </a:pPr>
                      <a:r>
                        <a:rPr lang="en-US" sz="1800" kern="1200" dirty="0">
                          <a:solidFill>
                            <a:schemeClr val="dk1"/>
                          </a:solidFill>
                          <a:latin typeface="+mn-lt"/>
                          <a:ea typeface="+mn-ea"/>
                          <a:cs typeface="+mn-cs"/>
                        </a:rPr>
                        <a:t>Manage Vaccine Inventory</a:t>
                      </a:r>
                    </a:p>
                  </a:txBody>
                  <a:tcPr marL="68580" marR="68580" marT="0" marB="0" anchor="ctr"/>
                </a:tc>
                <a:tc>
                  <a:txBody>
                    <a:bodyPr/>
                    <a:lstStyle/>
                    <a:p>
                      <a:pPr marL="0" marR="0" algn="l" defTabSz="914400" rtl="0" eaLnBrk="1" latinLnBrk="0" hangingPunct="1">
                        <a:lnSpc>
                          <a:spcPct val="107000"/>
                        </a:lnSpc>
                        <a:spcBef>
                          <a:spcPts val="0"/>
                        </a:spcBef>
                        <a:spcAft>
                          <a:spcPts val="0"/>
                        </a:spcAft>
                      </a:pPr>
                      <a:r>
                        <a:rPr lang="en-US" sz="1800" kern="1200" dirty="0">
                          <a:solidFill>
                            <a:schemeClr val="dk1"/>
                          </a:solidFill>
                          <a:latin typeface="+mn-lt"/>
                          <a:ea typeface="+mn-ea"/>
                          <a:cs typeface="+mn-cs"/>
                        </a:rPr>
                        <a:t>When granted to a user with access to the Inventory module, this function allows the user to see the Vaccines option in the submenu, including Vaccine Inventory On-Hand and Reconciliation. </a:t>
                      </a:r>
                    </a:p>
                  </a:txBody>
                  <a:tcPr marL="68580" marR="68580" marT="0" marB="0" anchor="ctr"/>
                </a:tc>
                <a:extLst>
                  <a:ext uri="{0D108BD9-81ED-4DB2-BD59-A6C34878D82A}">
                    <a16:rowId xmlns:a16="http://schemas.microsoft.com/office/drawing/2014/main" val="1495173353"/>
                  </a:ext>
                </a:extLst>
              </a:tr>
              <a:tr h="370840">
                <a:tc>
                  <a:txBody>
                    <a:bodyPr/>
                    <a:lstStyle/>
                    <a:p>
                      <a:pPr marL="0" marR="0" algn="l" defTabSz="914400" rtl="0" eaLnBrk="1" latinLnBrk="0" hangingPunct="1">
                        <a:lnSpc>
                          <a:spcPct val="107000"/>
                        </a:lnSpc>
                        <a:spcBef>
                          <a:spcPts val="0"/>
                        </a:spcBef>
                        <a:spcAft>
                          <a:spcPts val="0"/>
                        </a:spcAft>
                      </a:pPr>
                      <a:r>
                        <a:rPr lang="en-US" sz="1800" kern="1200" dirty="0">
                          <a:solidFill>
                            <a:schemeClr val="dk1"/>
                          </a:solidFill>
                          <a:effectLst/>
                          <a:latin typeface="+mn-lt"/>
                          <a:ea typeface="+mn-ea"/>
                          <a:cs typeface="+mn-cs"/>
                        </a:rPr>
                        <a:t>Manage Vaccine Shipments</a:t>
                      </a:r>
                    </a:p>
                  </a:txBody>
                  <a:tcPr marL="68580" marR="68580" marT="0" marB="0" anchor="ctr"/>
                </a:tc>
                <a:tc>
                  <a:txBody>
                    <a:bodyPr/>
                    <a:lstStyle/>
                    <a:p>
                      <a:pPr marL="0" marR="0" algn="l" defTabSz="914400" rtl="0" eaLnBrk="1" latinLnBrk="0" hangingPunct="1">
                        <a:lnSpc>
                          <a:spcPct val="107000"/>
                        </a:lnSpc>
                        <a:spcBef>
                          <a:spcPts val="0"/>
                        </a:spcBef>
                        <a:spcAft>
                          <a:spcPts val="0"/>
                        </a:spcAft>
                      </a:pPr>
                      <a:r>
                        <a:rPr lang="en-US" sz="1800" kern="1200" dirty="0">
                          <a:solidFill>
                            <a:schemeClr val="dk1"/>
                          </a:solidFill>
                          <a:effectLst/>
                          <a:latin typeface="+mn-lt"/>
                          <a:ea typeface="+mn-ea"/>
                          <a:cs typeface="+mn-cs"/>
                        </a:rPr>
                        <a:t>When granted to a user with access to the Inventory module, this function allows the user to see the Vaccine Shipments option in the submenu.</a:t>
                      </a:r>
                    </a:p>
                  </a:txBody>
                  <a:tcPr marL="68580" marR="68580" marT="0" marB="0" anchor="ctr"/>
                </a:tc>
                <a:extLst>
                  <a:ext uri="{0D108BD9-81ED-4DB2-BD59-A6C34878D82A}">
                    <a16:rowId xmlns:a16="http://schemas.microsoft.com/office/drawing/2014/main" val="10001"/>
                  </a:ext>
                </a:extLst>
              </a:tr>
            </a:tbl>
          </a:graphicData>
        </a:graphic>
      </p:graphicFrame>
      <p:sp>
        <p:nvSpPr>
          <p:cNvPr id="4" name="Slide Number Placeholder 3"/>
          <p:cNvSpPr>
            <a:spLocks noGrp="1"/>
          </p:cNvSpPr>
          <p:nvPr>
            <p:ph type="sldNum" sz="quarter" idx="12"/>
          </p:nvPr>
        </p:nvSpPr>
        <p:spPr/>
        <p:txBody>
          <a:bodyPr/>
          <a:lstStyle/>
          <a:p>
            <a:fld id="{9ED02AE2-7DAD-4645-BC87-240DD35DB531}" type="slidenum">
              <a:rPr lang="en-US" smtClean="0"/>
              <a:t>15</a:t>
            </a:fld>
            <a:endParaRPr lang="en-US" dirty="0"/>
          </a:p>
        </p:txBody>
      </p:sp>
    </p:spTree>
    <p:extLst>
      <p:ext uri="{BB962C8B-B14F-4D97-AF65-F5344CB8AC3E}">
        <p14:creationId xmlns:p14="http://schemas.microsoft.com/office/powerpoint/2010/main" val="275916662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User Security Functions (cont.)</a:t>
            </a:r>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3203274279"/>
              </p:ext>
            </p:extLst>
          </p:nvPr>
        </p:nvGraphicFramePr>
        <p:xfrm>
          <a:off x="628650" y="1690689"/>
          <a:ext cx="7886700" cy="4142805"/>
        </p:xfrm>
        <a:graphic>
          <a:graphicData uri="http://schemas.openxmlformats.org/drawingml/2006/table">
            <a:tbl>
              <a:tblPr firstRow="1" bandRow="1">
                <a:tableStyleId>{5C22544A-7EE6-4342-B048-85BDC9FD1C3A}</a:tableStyleId>
              </a:tblPr>
              <a:tblGrid>
                <a:gridCol w="2030329">
                  <a:extLst>
                    <a:ext uri="{9D8B030D-6E8A-4147-A177-3AD203B41FA5}">
                      <a16:colId xmlns:a16="http://schemas.microsoft.com/office/drawing/2014/main" val="20000"/>
                    </a:ext>
                  </a:extLst>
                </a:gridCol>
                <a:gridCol w="5856371">
                  <a:extLst>
                    <a:ext uri="{9D8B030D-6E8A-4147-A177-3AD203B41FA5}">
                      <a16:colId xmlns:a16="http://schemas.microsoft.com/office/drawing/2014/main" val="20001"/>
                    </a:ext>
                  </a:extLst>
                </a:gridCol>
              </a:tblGrid>
              <a:tr h="370840">
                <a:tc>
                  <a:txBody>
                    <a:bodyPr/>
                    <a:lstStyle/>
                    <a:p>
                      <a:r>
                        <a:rPr lang="en-US" sz="1800" dirty="0"/>
                        <a:t>Security Function</a:t>
                      </a:r>
                    </a:p>
                  </a:txBody>
                  <a:tcPr/>
                </a:tc>
                <a:tc>
                  <a:txBody>
                    <a:bodyPr/>
                    <a:lstStyle/>
                    <a:p>
                      <a:r>
                        <a:rPr lang="en-US" sz="1800" dirty="0"/>
                        <a:t>Description</a:t>
                      </a:r>
                    </a:p>
                  </a:txBody>
                  <a:tcPr/>
                </a:tc>
                <a:extLst>
                  <a:ext uri="{0D108BD9-81ED-4DB2-BD59-A6C34878D82A}">
                    <a16:rowId xmlns:a16="http://schemas.microsoft.com/office/drawing/2014/main" val="10000"/>
                  </a:ext>
                </a:extLst>
              </a:tr>
              <a:tr h="370840">
                <a:tc>
                  <a:txBody>
                    <a:bodyPr/>
                    <a:lstStyle/>
                    <a:p>
                      <a:pPr marL="0" marR="0" algn="l" defTabSz="914400" rtl="0" eaLnBrk="1" latinLnBrk="0" hangingPunct="1">
                        <a:lnSpc>
                          <a:spcPct val="107000"/>
                        </a:lnSpc>
                        <a:spcBef>
                          <a:spcPts val="0"/>
                        </a:spcBef>
                        <a:spcAft>
                          <a:spcPts val="0"/>
                        </a:spcAft>
                      </a:pPr>
                      <a:r>
                        <a:rPr lang="en-US" sz="1800" kern="1200" dirty="0">
                          <a:solidFill>
                            <a:schemeClr val="dk1"/>
                          </a:solidFill>
                          <a:effectLst/>
                          <a:latin typeface="+mn-lt"/>
                          <a:ea typeface="+mn-ea"/>
                          <a:cs typeface="+mn-cs"/>
                        </a:rPr>
                        <a:t>Modify IZ Patient Status-Jurisdiction</a:t>
                      </a:r>
                    </a:p>
                  </a:txBody>
                  <a:tcPr marL="68580" marR="68580" marT="0" marB="0" anchor="ctr"/>
                </a:tc>
                <a:tc>
                  <a:txBody>
                    <a:bodyPr/>
                    <a:lstStyle/>
                    <a:p>
                      <a:pPr marL="0" marR="0" algn="l" defTabSz="914400" rtl="0" eaLnBrk="1" latinLnBrk="0" hangingPunct="1">
                        <a:lnSpc>
                          <a:spcPct val="107000"/>
                        </a:lnSpc>
                        <a:spcBef>
                          <a:spcPts val="0"/>
                        </a:spcBef>
                        <a:spcAft>
                          <a:spcPts val="0"/>
                        </a:spcAft>
                      </a:pPr>
                      <a:r>
                        <a:rPr lang="en-US" sz="1800" kern="1200" dirty="0">
                          <a:solidFill>
                            <a:schemeClr val="dk1"/>
                          </a:solidFill>
                          <a:effectLst/>
                          <a:latin typeface="+mn-lt"/>
                          <a:ea typeface="+mn-ea"/>
                          <a:cs typeface="+mn-cs"/>
                        </a:rPr>
                        <a:t>Allows updates to the Jurisdiction level status and overrides to the Clinic level status on the Patient Programs page.</a:t>
                      </a:r>
                    </a:p>
                  </a:txBody>
                  <a:tcPr marL="68580" marR="68580" marT="0" marB="0" anchor="ctr"/>
                </a:tc>
                <a:extLst>
                  <a:ext uri="{0D108BD9-81ED-4DB2-BD59-A6C34878D82A}">
                    <a16:rowId xmlns:a16="http://schemas.microsoft.com/office/drawing/2014/main" val="2501239176"/>
                  </a:ext>
                </a:extLst>
              </a:tr>
              <a:tr h="370840">
                <a:tc>
                  <a:txBody>
                    <a:bodyPr/>
                    <a:lstStyle/>
                    <a:p>
                      <a:pPr marL="0" marR="0" algn="l" defTabSz="914400" rtl="0" eaLnBrk="1" latinLnBrk="0" hangingPunct="1">
                        <a:lnSpc>
                          <a:spcPct val="107000"/>
                        </a:lnSpc>
                        <a:spcBef>
                          <a:spcPts val="0"/>
                        </a:spcBef>
                        <a:spcAft>
                          <a:spcPts val="0"/>
                        </a:spcAft>
                      </a:pPr>
                      <a:r>
                        <a:rPr lang="en-US" sz="1800" kern="1200" dirty="0">
                          <a:solidFill>
                            <a:schemeClr val="dk1"/>
                          </a:solidFill>
                          <a:effectLst/>
                          <a:latin typeface="+mn-lt"/>
                          <a:ea typeface="+mn-ea"/>
                          <a:cs typeface="+mn-cs"/>
                        </a:rPr>
                        <a:t>Modify Patient Program Enrollments</a:t>
                      </a:r>
                    </a:p>
                  </a:txBody>
                  <a:tcPr marL="68580" marR="68580" marT="0" marB="0" anchor="ctr"/>
                </a:tc>
                <a:tc>
                  <a:txBody>
                    <a:bodyPr/>
                    <a:lstStyle/>
                    <a:p>
                      <a:pPr marL="0" marR="0" algn="l" defTabSz="914400" rtl="0" eaLnBrk="1" latinLnBrk="0" hangingPunct="1">
                        <a:lnSpc>
                          <a:spcPct val="107000"/>
                        </a:lnSpc>
                        <a:spcBef>
                          <a:spcPts val="0"/>
                        </a:spcBef>
                        <a:spcAft>
                          <a:spcPts val="0"/>
                        </a:spcAft>
                      </a:pPr>
                      <a:r>
                        <a:rPr lang="en-US" sz="1800" kern="1200" dirty="0">
                          <a:solidFill>
                            <a:schemeClr val="dk1"/>
                          </a:solidFill>
                          <a:effectLst/>
                          <a:latin typeface="+mn-lt"/>
                          <a:ea typeface="+mn-ea"/>
                          <a:cs typeface="+mn-cs"/>
                        </a:rPr>
                        <a:t>Allows the user to edit a patient's IZ program Clinic status (i.e., Change Clinic). Without this permission the Patient Programs screen is read-only.</a:t>
                      </a:r>
                    </a:p>
                  </a:txBody>
                  <a:tcPr marL="68580" marR="68580" marT="0" marB="0" anchor="ctr"/>
                </a:tc>
                <a:extLst>
                  <a:ext uri="{0D108BD9-81ED-4DB2-BD59-A6C34878D82A}">
                    <a16:rowId xmlns:a16="http://schemas.microsoft.com/office/drawing/2014/main" val="10001"/>
                  </a:ext>
                </a:extLst>
              </a:tr>
              <a:tr h="370840">
                <a:tc>
                  <a:txBody>
                    <a:bodyPr/>
                    <a:lstStyle/>
                    <a:p>
                      <a:pPr marL="0" marR="0" algn="l" defTabSz="914400" rtl="0" eaLnBrk="1" latinLnBrk="0" hangingPunct="1">
                        <a:lnSpc>
                          <a:spcPct val="107000"/>
                        </a:lnSpc>
                        <a:spcBef>
                          <a:spcPts val="0"/>
                        </a:spcBef>
                        <a:spcAft>
                          <a:spcPts val="0"/>
                        </a:spcAft>
                      </a:pPr>
                      <a:r>
                        <a:rPr lang="en-US" sz="1800" kern="1200" dirty="0">
                          <a:solidFill>
                            <a:schemeClr val="dk1"/>
                          </a:solidFill>
                          <a:effectLst/>
                          <a:latin typeface="+mn-lt"/>
                          <a:ea typeface="+mn-ea"/>
                          <a:cs typeface="+mn-cs"/>
                        </a:rPr>
                        <a:t>News Administration</a:t>
                      </a:r>
                    </a:p>
                  </a:txBody>
                  <a:tcPr marL="68580" marR="68580" marT="0" marB="0" anchor="ctr"/>
                </a:tc>
                <a:tc>
                  <a:txBody>
                    <a:bodyPr/>
                    <a:lstStyle/>
                    <a:p>
                      <a:pPr marL="0" marR="0" algn="l" defTabSz="914400" rtl="0" eaLnBrk="1" latinLnBrk="0" hangingPunct="1">
                        <a:lnSpc>
                          <a:spcPct val="107000"/>
                        </a:lnSpc>
                        <a:spcBef>
                          <a:spcPts val="0"/>
                        </a:spcBef>
                        <a:spcAft>
                          <a:spcPts val="0"/>
                        </a:spcAft>
                      </a:pPr>
                      <a:r>
                        <a:rPr lang="en-US" sz="1800" kern="1200" dirty="0">
                          <a:solidFill>
                            <a:schemeClr val="dk1"/>
                          </a:solidFill>
                          <a:effectLst/>
                          <a:latin typeface="+mn-lt"/>
                          <a:ea typeface="+mn-ea"/>
                          <a:cs typeface="+mn-cs"/>
                        </a:rPr>
                        <a:t>When granted to a user with access to the Administration module, this function allows the user to see the News option in the submenu.</a:t>
                      </a:r>
                    </a:p>
                  </a:txBody>
                  <a:tcPr marL="68580" marR="68580" marT="0" marB="0" anchor="ctr"/>
                </a:tc>
                <a:extLst>
                  <a:ext uri="{0D108BD9-81ED-4DB2-BD59-A6C34878D82A}">
                    <a16:rowId xmlns:a16="http://schemas.microsoft.com/office/drawing/2014/main" val="10002"/>
                  </a:ext>
                </a:extLst>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dirty="0"/>
                        <a:t>Override Protected Fields On Edit Vac Screen</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kern="1200" dirty="0">
                          <a:solidFill>
                            <a:schemeClr val="dk1"/>
                          </a:solidFill>
                          <a:effectLst/>
                          <a:latin typeface="+mn-lt"/>
                          <a:ea typeface="+mn-ea"/>
                          <a:cs typeface="+mn-cs"/>
                        </a:rPr>
                        <a:t>Allows the user to edit protected fields, such as site, route, etc. on the Immunization Details screen. When using a Type 3 Inventory Provider, all vaccine details, such as lot number, funding source, etc. are read-only, regardless of this security function.</a:t>
                      </a:r>
                      <a:endParaRPr lang="en-US" sz="1800" dirty="0">
                        <a:solidFill>
                          <a:schemeClr val="accent4"/>
                        </a:solidFill>
                      </a:endParaRPr>
                    </a:p>
                  </a:txBody>
                  <a:tcPr/>
                </a:tc>
                <a:extLst>
                  <a:ext uri="{0D108BD9-81ED-4DB2-BD59-A6C34878D82A}">
                    <a16:rowId xmlns:a16="http://schemas.microsoft.com/office/drawing/2014/main" val="10003"/>
                  </a:ext>
                </a:extLst>
              </a:tr>
            </a:tbl>
          </a:graphicData>
        </a:graphic>
      </p:graphicFrame>
      <p:sp>
        <p:nvSpPr>
          <p:cNvPr id="4" name="Slide Number Placeholder 3"/>
          <p:cNvSpPr>
            <a:spLocks noGrp="1"/>
          </p:cNvSpPr>
          <p:nvPr>
            <p:ph type="sldNum" sz="quarter" idx="12"/>
          </p:nvPr>
        </p:nvSpPr>
        <p:spPr/>
        <p:txBody>
          <a:bodyPr/>
          <a:lstStyle/>
          <a:p>
            <a:fld id="{9ED02AE2-7DAD-4645-BC87-240DD35DB531}" type="slidenum">
              <a:rPr lang="en-US" smtClean="0"/>
              <a:t>16</a:t>
            </a:fld>
            <a:endParaRPr lang="en-US" dirty="0"/>
          </a:p>
        </p:txBody>
      </p:sp>
    </p:spTree>
    <p:extLst>
      <p:ext uri="{BB962C8B-B14F-4D97-AF65-F5344CB8AC3E}">
        <p14:creationId xmlns:p14="http://schemas.microsoft.com/office/powerpoint/2010/main" val="232555916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User Security Functions (cont.)</a:t>
            </a:r>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1673295682"/>
              </p:ext>
            </p:extLst>
          </p:nvPr>
        </p:nvGraphicFramePr>
        <p:xfrm>
          <a:off x="628650" y="1690689"/>
          <a:ext cx="7886700" cy="3662680"/>
        </p:xfrm>
        <a:graphic>
          <a:graphicData uri="http://schemas.openxmlformats.org/drawingml/2006/table">
            <a:tbl>
              <a:tblPr firstRow="1" bandRow="1">
                <a:tableStyleId>{5C22544A-7EE6-4342-B048-85BDC9FD1C3A}</a:tableStyleId>
              </a:tblPr>
              <a:tblGrid>
                <a:gridCol w="2030329">
                  <a:extLst>
                    <a:ext uri="{9D8B030D-6E8A-4147-A177-3AD203B41FA5}">
                      <a16:colId xmlns:a16="http://schemas.microsoft.com/office/drawing/2014/main" val="20000"/>
                    </a:ext>
                  </a:extLst>
                </a:gridCol>
                <a:gridCol w="5856371">
                  <a:extLst>
                    <a:ext uri="{9D8B030D-6E8A-4147-A177-3AD203B41FA5}">
                      <a16:colId xmlns:a16="http://schemas.microsoft.com/office/drawing/2014/main" val="20001"/>
                    </a:ext>
                  </a:extLst>
                </a:gridCol>
              </a:tblGrid>
              <a:tr h="370840">
                <a:tc>
                  <a:txBody>
                    <a:bodyPr/>
                    <a:lstStyle/>
                    <a:p>
                      <a:r>
                        <a:rPr lang="en-US" sz="1800" dirty="0"/>
                        <a:t>Security Function</a:t>
                      </a:r>
                    </a:p>
                  </a:txBody>
                  <a:tcPr/>
                </a:tc>
                <a:tc>
                  <a:txBody>
                    <a:bodyPr/>
                    <a:lstStyle/>
                    <a:p>
                      <a:r>
                        <a:rPr lang="en-US" sz="1800" dirty="0"/>
                        <a:t>Description</a:t>
                      </a:r>
                    </a:p>
                  </a:txBody>
                  <a:tcPr/>
                </a:tc>
                <a:extLst>
                  <a:ext uri="{0D108BD9-81ED-4DB2-BD59-A6C34878D82A}">
                    <a16:rowId xmlns:a16="http://schemas.microsoft.com/office/drawing/2014/main" val="10000"/>
                  </a:ext>
                </a:extLst>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kern="1200" dirty="0">
                          <a:solidFill>
                            <a:schemeClr val="tx1"/>
                          </a:solidFill>
                          <a:latin typeface="+mn-lt"/>
                          <a:ea typeface="+mn-ea"/>
                          <a:cs typeface="+mn-cs"/>
                        </a:rPr>
                        <a:t>Override Protected Fields on Edit Vac Screen</a:t>
                      </a:r>
                    </a:p>
                  </a:txBody>
                  <a:tcPr marL="68580" marR="68580" marT="0" marB="0"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kern="1200" dirty="0">
                          <a:solidFill>
                            <a:schemeClr val="dk1"/>
                          </a:solidFill>
                          <a:effectLst/>
                          <a:latin typeface="+mn-lt"/>
                          <a:ea typeface="+mn-ea"/>
                          <a:cs typeface="+mn-cs"/>
                        </a:rPr>
                        <a:t>Allows the user to edit fields on the Edit Vaccination Details screen.</a:t>
                      </a:r>
                      <a:endParaRPr lang="en-US" sz="1800" kern="1200" dirty="0">
                        <a:solidFill>
                          <a:schemeClr val="tx1"/>
                        </a:solidFill>
                        <a:latin typeface="+mn-lt"/>
                        <a:ea typeface="+mn-ea"/>
                        <a:cs typeface="+mn-cs"/>
                      </a:endParaRPr>
                    </a:p>
                  </a:txBody>
                  <a:tcPr marL="68580" marR="68580" marT="0" marB="0" anchor="ctr"/>
                </a:tc>
                <a:extLst>
                  <a:ext uri="{0D108BD9-81ED-4DB2-BD59-A6C34878D82A}">
                    <a16:rowId xmlns:a16="http://schemas.microsoft.com/office/drawing/2014/main" val="3483734876"/>
                  </a:ext>
                </a:extLst>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kern="1200" dirty="0">
                          <a:solidFill>
                            <a:schemeClr val="tx1"/>
                          </a:solidFill>
                          <a:latin typeface="+mn-lt"/>
                          <a:ea typeface="+mn-ea"/>
                          <a:cs typeface="+mn-cs"/>
                        </a:rPr>
                        <a:t>Override Secured Other ID Field</a:t>
                      </a:r>
                    </a:p>
                  </a:txBody>
                  <a:tcPr marL="68580" marR="68580" marT="0" marB="0"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kern="1200" dirty="0">
                          <a:solidFill>
                            <a:schemeClr val="dk1"/>
                          </a:solidFill>
                          <a:effectLst/>
                          <a:latin typeface="+mn-lt"/>
                          <a:ea typeface="+mn-ea"/>
                          <a:cs typeface="+mn-cs"/>
                        </a:rPr>
                        <a:t>Allows the user to edit the Other ID field on the Patient Demographics screen.</a:t>
                      </a:r>
                      <a:endParaRPr lang="en-US" sz="1800" kern="1200" dirty="0">
                        <a:solidFill>
                          <a:schemeClr val="tx1"/>
                        </a:solidFill>
                        <a:latin typeface="+mn-lt"/>
                        <a:ea typeface="+mn-ea"/>
                        <a:cs typeface="+mn-cs"/>
                      </a:endParaRPr>
                    </a:p>
                  </a:txBody>
                  <a:tcPr marL="68580" marR="68580" marT="0" marB="0" anchor="ctr"/>
                </a:tc>
                <a:extLst>
                  <a:ext uri="{0D108BD9-81ED-4DB2-BD59-A6C34878D82A}">
                    <a16:rowId xmlns:a16="http://schemas.microsoft.com/office/drawing/2014/main" val="1279829097"/>
                  </a:ext>
                </a:extLst>
              </a:tr>
              <a:tr h="101749">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kern="1200" dirty="0">
                          <a:solidFill>
                            <a:schemeClr val="tx1"/>
                          </a:solidFill>
                          <a:latin typeface="+mn-lt"/>
                          <a:ea typeface="+mn-ea"/>
                          <a:cs typeface="+mn-cs"/>
                        </a:rPr>
                        <a:t>Override Secured Vital Record Fields</a:t>
                      </a:r>
                    </a:p>
                  </a:txBody>
                  <a:tcPr marL="68580" marR="68580" marT="0" marB="0"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kern="1200" dirty="0">
                          <a:solidFill>
                            <a:schemeClr val="tx1"/>
                          </a:solidFill>
                          <a:latin typeface="+mn-lt"/>
                          <a:ea typeface="+mn-ea"/>
                          <a:cs typeface="+mn-cs"/>
                        </a:rPr>
                        <a:t>Allows the user to view and edit the secured fields in the Birth Information section of the Patient Demographics screen, such as Last Name and First Name auto-populated by the vital records import process.</a:t>
                      </a:r>
                    </a:p>
                  </a:txBody>
                  <a:tcPr marL="68580" marR="68580" marT="0" marB="0" anchor="ctr"/>
                </a:tc>
                <a:extLst>
                  <a:ext uri="{0D108BD9-81ED-4DB2-BD59-A6C34878D82A}">
                    <a16:rowId xmlns:a16="http://schemas.microsoft.com/office/drawing/2014/main" val="10001"/>
                  </a:ext>
                </a:extLst>
              </a:tr>
              <a:tr h="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kern="1200" dirty="0">
                          <a:solidFill>
                            <a:schemeClr val="dk1"/>
                          </a:solidFill>
                          <a:effectLst/>
                          <a:latin typeface="+mn-lt"/>
                          <a:ea typeface="+mn-ea"/>
                          <a:cs typeface="+mn-cs"/>
                        </a:rPr>
                        <a:t>PM-Change Request Action Group</a:t>
                      </a:r>
                      <a:endParaRPr lang="en-US" sz="1800" kern="1200" dirty="0">
                        <a:solidFill>
                          <a:schemeClr val="tx1"/>
                        </a:solidFill>
                        <a:latin typeface="+mn-lt"/>
                        <a:ea typeface="+mn-ea"/>
                        <a:cs typeface="+mn-cs"/>
                      </a:endParaRPr>
                    </a:p>
                  </a:txBody>
                  <a:tcPr marL="68580" marR="68580" marT="0" marB="0"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kern="1200" dirty="0">
                          <a:solidFill>
                            <a:schemeClr val="tx1"/>
                          </a:solidFill>
                          <a:latin typeface="+mn-lt"/>
                          <a:ea typeface="+mn-ea"/>
                          <a:cs typeface="+mn-cs"/>
                        </a:rPr>
                        <a:t>Allows a program user to receive action notifications to approve or deny clinic user requests (e.g., staff, contact information, or address change, or new asset).</a:t>
                      </a:r>
                    </a:p>
                  </a:txBody>
                  <a:tcPr marL="68580" marR="68580" marT="0" marB="0" anchor="ctr"/>
                </a:tc>
                <a:extLst>
                  <a:ext uri="{0D108BD9-81ED-4DB2-BD59-A6C34878D82A}">
                    <a16:rowId xmlns:a16="http://schemas.microsoft.com/office/drawing/2014/main" val="1630975173"/>
                  </a:ext>
                </a:extLst>
              </a:tr>
            </a:tbl>
          </a:graphicData>
        </a:graphic>
      </p:graphicFrame>
      <p:sp>
        <p:nvSpPr>
          <p:cNvPr id="4" name="Slide Number Placeholder 3"/>
          <p:cNvSpPr>
            <a:spLocks noGrp="1"/>
          </p:cNvSpPr>
          <p:nvPr>
            <p:ph type="sldNum" sz="quarter" idx="12"/>
          </p:nvPr>
        </p:nvSpPr>
        <p:spPr/>
        <p:txBody>
          <a:bodyPr/>
          <a:lstStyle/>
          <a:p>
            <a:fld id="{9ED02AE2-7DAD-4645-BC87-240DD35DB531}" type="slidenum">
              <a:rPr lang="en-US" smtClean="0"/>
              <a:t>17</a:t>
            </a:fld>
            <a:endParaRPr lang="en-US" dirty="0"/>
          </a:p>
        </p:txBody>
      </p:sp>
    </p:spTree>
    <p:extLst>
      <p:ext uri="{BB962C8B-B14F-4D97-AF65-F5344CB8AC3E}">
        <p14:creationId xmlns:p14="http://schemas.microsoft.com/office/powerpoint/2010/main" val="19668399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User Security Functions (cont.)</a:t>
            </a:r>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3513024182"/>
              </p:ext>
            </p:extLst>
          </p:nvPr>
        </p:nvGraphicFramePr>
        <p:xfrm>
          <a:off x="628650" y="1690689"/>
          <a:ext cx="7886700" cy="3937000"/>
        </p:xfrm>
        <a:graphic>
          <a:graphicData uri="http://schemas.openxmlformats.org/drawingml/2006/table">
            <a:tbl>
              <a:tblPr firstRow="1" bandRow="1">
                <a:tableStyleId>{5C22544A-7EE6-4342-B048-85BDC9FD1C3A}</a:tableStyleId>
              </a:tblPr>
              <a:tblGrid>
                <a:gridCol w="2030329">
                  <a:extLst>
                    <a:ext uri="{9D8B030D-6E8A-4147-A177-3AD203B41FA5}">
                      <a16:colId xmlns:a16="http://schemas.microsoft.com/office/drawing/2014/main" val="20000"/>
                    </a:ext>
                  </a:extLst>
                </a:gridCol>
                <a:gridCol w="5856371">
                  <a:extLst>
                    <a:ext uri="{9D8B030D-6E8A-4147-A177-3AD203B41FA5}">
                      <a16:colId xmlns:a16="http://schemas.microsoft.com/office/drawing/2014/main" val="20001"/>
                    </a:ext>
                  </a:extLst>
                </a:gridCol>
              </a:tblGrid>
              <a:tr h="370840">
                <a:tc>
                  <a:txBody>
                    <a:bodyPr/>
                    <a:lstStyle/>
                    <a:p>
                      <a:r>
                        <a:rPr lang="en-US" sz="1800" dirty="0"/>
                        <a:t>Security Function</a:t>
                      </a:r>
                    </a:p>
                  </a:txBody>
                  <a:tcPr/>
                </a:tc>
                <a:tc>
                  <a:txBody>
                    <a:bodyPr/>
                    <a:lstStyle/>
                    <a:p>
                      <a:r>
                        <a:rPr lang="en-US" sz="1800" dirty="0"/>
                        <a:t>Description</a:t>
                      </a:r>
                    </a:p>
                  </a:txBody>
                  <a:tcPr/>
                </a:tc>
                <a:extLst>
                  <a:ext uri="{0D108BD9-81ED-4DB2-BD59-A6C34878D82A}">
                    <a16:rowId xmlns:a16="http://schemas.microsoft.com/office/drawing/2014/main" val="10000"/>
                  </a:ext>
                </a:extLst>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kern="1200" dirty="0">
                          <a:solidFill>
                            <a:schemeClr val="dk1"/>
                          </a:solidFill>
                          <a:effectLst/>
                          <a:latin typeface="+mn-lt"/>
                          <a:ea typeface="+mn-ea"/>
                          <a:cs typeface="+mn-cs"/>
                        </a:rPr>
                        <a:t>PM-Manage Enrollments</a:t>
                      </a:r>
                      <a:endParaRPr lang="en-US" sz="1800" kern="1200" dirty="0">
                        <a:solidFill>
                          <a:schemeClr val="tx1"/>
                        </a:solidFill>
                        <a:latin typeface="+mn-lt"/>
                        <a:ea typeface="+mn-ea"/>
                        <a:cs typeface="+mn-cs"/>
                      </a:endParaRPr>
                    </a:p>
                  </a:txBody>
                  <a:tcPr marL="68580" marR="68580" marT="0" marB="0"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kern="1200" dirty="0">
                          <a:solidFill>
                            <a:schemeClr val="dk1"/>
                          </a:solidFill>
                          <a:effectLst/>
                          <a:latin typeface="+mn-lt"/>
                          <a:ea typeface="+mn-ea"/>
                          <a:cs typeface="+mn-cs"/>
                        </a:rPr>
                        <a:t>Allows a user to create or edit an enrollment templates, as well as approve or reject submitted enrollments. </a:t>
                      </a:r>
                      <a:endParaRPr lang="en-US" sz="1800" b="1" kern="1200" dirty="0">
                        <a:solidFill>
                          <a:schemeClr val="tx1"/>
                        </a:solidFill>
                        <a:latin typeface="+mn-lt"/>
                        <a:ea typeface="+mn-ea"/>
                        <a:cs typeface="+mn-cs"/>
                      </a:endParaRPr>
                    </a:p>
                  </a:txBody>
                  <a:tcPr marL="68580" marR="68580" marT="0" marB="0" anchor="ctr"/>
                </a:tc>
                <a:extLst>
                  <a:ext uri="{0D108BD9-81ED-4DB2-BD59-A6C34878D82A}">
                    <a16:rowId xmlns:a16="http://schemas.microsoft.com/office/drawing/2014/main" val="1884863626"/>
                  </a:ext>
                </a:extLst>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b="0" kern="1200" dirty="0">
                          <a:solidFill>
                            <a:schemeClr val="tx1"/>
                          </a:solidFill>
                          <a:latin typeface="+mn-lt"/>
                          <a:ea typeface="+mn-ea"/>
                          <a:cs typeface="+mn-cs"/>
                        </a:rPr>
                        <a:t>PM-Temp-Action-Clinic</a:t>
                      </a:r>
                    </a:p>
                  </a:txBody>
                  <a:tcPr marL="68580" marR="68580" marT="0" marB="0"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kern="1200" dirty="0">
                          <a:solidFill>
                            <a:schemeClr val="dk1"/>
                          </a:solidFill>
                          <a:effectLst/>
                          <a:latin typeface="+mn-lt"/>
                          <a:ea typeface="+mn-ea"/>
                          <a:cs typeface="+mn-cs"/>
                        </a:rPr>
                        <a:t>Allows program and clinic users to receive action items for thermometers or storage units overdue for calibration. Also allows the user to receive action items to submit failure reports.</a:t>
                      </a:r>
                      <a:endParaRPr lang="en-US" sz="1800" kern="1200" dirty="0">
                        <a:solidFill>
                          <a:schemeClr val="tx1"/>
                        </a:solidFill>
                        <a:latin typeface="+mn-lt"/>
                        <a:ea typeface="+mn-ea"/>
                        <a:cs typeface="+mn-cs"/>
                      </a:endParaRPr>
                    </a:p>
                  </a:txBody>
                  <a:tcPr marL="68580" marR="68580" marT="0" marB="0" anchor="ctr"/>
                </a:tc>
                <a:extLst>
                  <a:ext uri="{0D108BD9-81ED-4DB2-BD59-A6C34878D82A}">
                    <a16:rowId xmlns:a16="http://schemas.microsoft.com/office/drawing/2014/main" val="565523728"/>
                  </a:ext>
                </a:extLst>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kern="1200" dirty="0">
                          <a:solidFill>
                            <a:schemeClr val="dk1"/>
                          </a:solidFill>
                          <a:effectLst/>
                          <a:latin typeface="+mn-lt"/>
                          <a:ea typeface="+mn-ea"/>
                          <a:cs typeface="+mn-cs"/>
                        </a:rPr>
                        <a:t>PM-Temp-Alert</a:t>
                      </a:r>
                      <a:endParaRPr lang="en-US" sz="1800" kern="1200" dirty="0">
                        <a:solidFill>
                          <a:schemeClr val="tx1"/>
                        </a:solidFill>
                        <a:latin typeface="+mn-lt"/>
                        <a:ea typeface="+mn-ea"/>
                        <a:cs typeface="+mn-cs"/>
                      </a:endParaRPr>
                    </a:p>
                  </a:txBody>
                  <a:tcPr marL="68580" marR="68580" marT="0" marB="0"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kern="1200" dirty="0">
                          <a:solidFill>
                            <a:schemeClr val="dk1"/>
                          </a:solidFill>
                          <a:effectLst/>
                          <a:latin typeface="+mn-lt"/>
                          <a:ea typeface="+mn-ea"/>
                          <a:cs typeface="+mn-cs"/>
                        </a:rPr>
                        <a:t>Allows the user to receive a notification when a storage unit or thermometer is created or updated, and when either is overdue for calibration. Also alerts the user when a temperature failure occurs and when failure reports have been completed.</a:t>
                      </a:r>
                      <a:endParaRPr lang="en-US" sz="1800" kern="1200" dirty="0">
                        <a:solidFill>
                          <a:schemeClr val="tx1"/>
                        </a:solidFill>
                        <a:latin typeface="+mn-lt"/>
                        <a:ea typeface="+mn-ea"/>
                        <a:cs typeface="+mn-cs"/>
                      </a:endParaRPr>
                    </a:p>
                  </a:txBody>
                  <a:tcPr marL="68580" marR="68580" marT="0" marB="0" anchor="ctr"/>
                </a:tc>
                <a:extLst>
                  <a:ext uri="{0D108BD9-81ED-4DB2-BD59-A6C34878D82A}">
                    <a16:rowId xmlns:a16="http://schemas.microsoft.com/office/drawing/2014/main" val="10001"/>
                  </a:ext>
                </a:extLst>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kern="1200" dirty="0">
                          <a:solidFill>
                            <a:schemeClr val="dk1"/>
                          </a:solidFill>
                          <a:effectLst/>
                          <a:latin typeface="+mn-lt"/>
                          <a:ea typeface="+mn-ea"/>
                          <a:cs typeface="+mn-cs"/>
                        </a:rPr>
                        <a:t>Recommender Administration</a:t>
                      </a:r>
                      <a:endParaRPr lang="en-US" sz="1800" kern="1200" dirty="0">
                        <a:solidFill>
                          <a:schemeClr val="tx1"/>
                        </a:solidFill>
                        <a:latin typeface="+mn-lt"/>
                        <a:ea typeface="+mn-ea"/>
                        <a:cs typeface="+mn-cs"/>
                      </a:endParaRPr>
                    </a:p>
                  </a:txBody>
                  <a:tcPr marL="68580" marR="68580" marT="0" marB="0"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kern="1200" dirty="0">
                          <a:solidFill>
                            <a:schemeClr val="dk1"/>
                          </a:solidFill>
                          <a:effectLst/>
                          <a:latin typeface="+mn-lt"/>
                          <a:ea typeface="+mn-ea"/>
                          <a:cs typeface="+mn-cs"/>
                        </a:rPr>
                        <a:t>Allows the user to upload a recommender audit file created by a patient’s Recommender Audit page. </a:t>
                      </a:r>
                      <a:endParaRPr lang="en-US" sz="1800" kern="1200" dirty="0">
                        <a:solidFill>
                          <a:schemeClr val="tx1"/>
                        </a:solidFill>
                        <a:latin typeface="+mn-lt"/>
                        <a:ea typeface="+mn-ea"/>
                        <a:cs typeface="+mn-cs"/>
                      </a:endParaRPr>
                    </a:p>
                  </a:txBody>
                  <a:tcPr marL="68580" marR="68580" marT="0" marB="0" anchor="ctr"/>
                </a:tc>
                <a:extLst>
                  <a:ext uri="{0D108BD9-81ED-4DB2-BD59-A6C34878D82A}">
                    <a16:rowId xmlns:a16="http://schemas.microsoft.com/office/drawing/2014/main" val="3652427955"/>
                  </a:ext>
                </a:extLst>
              </a:tr>
            </a:tbl>
          </a:graphicData>
        </a:graphic>
      </p:graphicFrame>
      <p:sp>
        <p:nvSpPr>
          <p:cNvPr id="4" name="Slide Number Placeholder 3"/>
          <p:cNvSpPr>
            <a:spLocks noGrp="1"/>
          </p:cNvSpPr>
          <p:nvPr>
            <p:ph type="sldNum" sz="quarter" idx="12"/>
          </p:nvPr>
        </p:nvSpPr>
        <p:spPr/>
        <p:txBody>
          <a:bodyPr/>
          <a:lstStyle/>
          <a:p>
            <a:fld id="{9ED02AE2-7DAD-4645-BC87-240DD35DB531}" type="slidenum">
              <a:rPr lang="en-US" smtClean="0"/>
              <a:t>18</a:t>
            </a:fld>
            <a:endParaRPr lang="en-US" dirty="0"/>
          </a:p>
        </p:txBody>
      </p:sp>
    </p:spTree>
    <p:extLst>
      <p:ext uri="{BB962C8B-B14F-4D97-AF65-F5344CB8AC3E}">
        <p14:creationId xmlns:p14="http://schemas.microsoft.com/office/powerpoint/2010/main" val="138392604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User Security Functions (cont.)</a:t>
            </a:r>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2380892718"/>
              </p:ext>
            </p:extLst>
          </p:nvPr>
        </p:nvGraphicFramePr>
        <p:xfrm>
          <a:off x="628650" y="1690689"/>
          <a:ext cx="7886700" cy="3266759"/>
        </p:xfrm>
        <a:graphic>
          <a:graphicData uri="http://schemas.openxmlformats.org/drawingml/2006/table">
            <a:tbl>
              <a:tblPr firstRow="1" bandRow="1">
                <a:tableStyleId>{5C22544A-7EE6-4342-B048-85BDC9FD1C3A}</a:tableStyleId>
              </a:tblPr>
              <a:tblGrid>
                <a:gridCol w="2544856">
                  <a:extLst>
                    <a:ext uri="{9D8B030D-6E8A-4147-A177-3AD203B41FA5}">
                      <a16:colId xmlns:a16="http://schemas.microsoft.com/office/drawing/2014/main" val="20000"/>
                    </a:ext>
                  </a:extLst>
                </a:gridCol>
                <a:gridCol w="5341844">
                  <a:extLst>
                    <a:ext uri="{9D8B030D-6E8A-4147-A177-3AD203B41FA5}">
                      <a16:colId xmlns:a16="http://schemas.microsoft.com/office/drawing/2014/main" val="20001"/>
                    </a:ext>
                  </a:extLst>
                </a:gridCol>
              </a:tblGrid>
              <a:tr h="370840">
                <a:tc>
                  <a:txBody>
                    <a:bodyPr/>
                    <a:lstStyle/>
                    <a:p>
                      <a:r>
                        <a:rPr lang="en-US" sz="1800" dirty="0"/>
                        <a:t>Security Function</a:t>
                      </a:r>
                    </a:p>
                  </a:txBody>
                  <a:tcPr/>
                </a:tc>
                <a:tc>
                  <a:txBody>
                    <a:bodyPr/>
                    <a:lstStyle/>
                    <a:p>
                      <a:r>
                        <a:rPr lang="en-US" sz="1800" dirty="0"/>
                        <a:t>Description</a:t>
                      </a:r>
                    </a:p>
                  </a:txBody>
                  <a:tcPr/>
                </a:tc>
                <a:extLst>
                  <a:ext uri="{0D108BD9-81ED-4DB2-BD59-A6C34878D82A}">
                    <a16:rowId xmlns:a16="http://schemas.microsoft.com/office/drawing/2014/main" val="10000"/>
                  </a:ext>
                </a:extLst>
              </a:tr>
              <a:tr h="370840">
                <a:tc>
                  <a:txBody>
                    <a:bodyPr/>
                    <a:lstStyle/>
                    <a:p>
                      <a:pPr marL="0" marR="0" algn="l" defTabSz="914400" rtl="0" eaLnBrk="1" latinLnBrk="0" hangingPunct="1">
                        <a:lnSpc>
                          <a:spcPct val="107000"/>
                        </a:lnSpc>
                        <a:spcBef>
                          <a:spcPts val="0"/>
                        </a:spcBef>
                        <a:spcAft>
                          <a:spcPts val="0"/>
                        </a:spcAft>
                      </a:pPr>
                      <a:r>
                        <a:rPr lang="en-US" sz="1800" kern="1200" dirty="0">
                          <a:solidFill>
                            <a:schemeClr val="dk1"/>
                          </a:solidFill>
                          <a:latin typeface="+mn-lt"/>
                          <a:ea typeface="+mn-ea"/>
                          <a:cs typeface="+mn-cs"/>
                        </a:rPr>
                        <a:t>See Deceased</a:t>
                      </a:r>
                    </a:p>
                  </a:txBody>
                  <a:tcPr marL="68580" marR="68580" marT="0" marB="0" anchor="ctr"/>
                </a:tc>
                <a:tc>
                  <a:txBody>
                    <a:bodyPr/>
                    <a:lstStyle/>
                    <a:p>
                      <a:pPr marL="0" marR="0" algn="l" defTabSz="914400" rtl="0" eaLnBrk="1" latinLnBrk="0" hangingPunct="1">
                        <a:lnSpc>
                          <a:spcPct val="107000"/>
                        </a:lnSpc>
                        <a:spcBef>
                          <a:spcPts val="0"/>
                        </a:spcBef>
                        <a:spcAft>
                          <a:spcPts val="0"/>
                        </a:spcAft>
                      </a:pPr>
                      <a:r>
                        <a:rPr lang="en-US" sz="1800" kern="1200" dirty="0">
                          <a:solidFill>
                            <a:schemeClr val="dk1"/>
                          </a:solidFill>
                          <a:latin typeface="+mn-lt"/>
                          <a:ea typeface="+mn-ea"/>
                          <a:cs typeface="+mn-cs"/>
                        </a:rPr>
                        <a:t>Allows the user to view patient records of patients marked as deceased. However, if a user also has the function Edit Deceased, taking away the See Deceased function does prevent the user from seeing records of deceased patients.</a:t>
                      </a:r>
                    </a:p>
                  </a:txBody>
                  <a:tcPr marL="68580" marR="68580" marT="0" marB="0" anchor="ctr"/>
                </a:tc>
                <a:extLst>
                  <a:ext uri="{0D108BD9-81ED-4DB2-BD59-A6C34878D82A}">
                    <a16:rowId xmlns:a16="http://schemas.microsoft.com/office/drawing/2014/main" val="3154908783"/>
                  </a:ext>
                </a:extLst>
              </a:tr>
              <a:tr h="370840">
                <a:tc>
                  <a:txBody>
                    <a:bodyPr/>
                    <a:lstStyle/>
                    <a:p>
                      <a:pPr marL="0" marR="0" algn="l" defTabSz="914400" rtl="0" eaLnBrk="1" latinLnBrk="0" hangingPunct="1">
                        <a:lnSpc>
                          <a:spcPct val="107000"/>
                        </a:lnSpc>
                        <a:spcBef>
                          <a:spcPts val="0"/>
                        </a:spcBef>
                        <a:spcAft>
                          <a:spcPts val="0"/>
                        </a:spcAft>
                      </a:pPr>
                      <a:r>
                        <a:rPr lang="en-US" sz="1800" kern="1200" dirty="0">
                          <a:solidFill>
                            <a:schemeClr val="dk1"/>
                          </a:solidFill>
                          <a:latin typeface="+mn-lt"/>
                          <a:ea typeface="+mn-ea"/>
                          <a:cs typeface="+mn-cs"/>
                        </a:rPr>
                        <a:t>See Opt Out Patients</a:t>
                      </a:r>
                    </a:p>
                  </a:txBody>
                  <a:tcPr marL="68580" marR="68580" marT="0" marB="0" anchor="ctr"/>
                </a:tc>
                <a:tc>
                  <a:txBody>
                    <a:bodyPr/>
                    <a:lstStyle/>
                    <a:p>
                      <a:pPr marL="0" marR="0" algn="l" defTabSz="914400" rtl="0" eaLnBrk="1" latinLnBrk="0" hangingPunct="1">
                        <a:lnSpc>
                          <a:spcPct val="107000"/>
                        </a:lnSpc>
                        <a:spcBef>
                          <a:spcPts val="0"/>
                        </a:spcBef>
                        <a:spcAft>
                          <a:spcPts val="0"/>
                        </a:spcAft>
                      </a:pPr>
                      <a:r>
                        <a:rPr lang="en-US" sz="1800" kern="1200" dirty="0">
                          <a:solidFill>
                            <a:schemeClr val="dk1"/>
                          </a:solidFill>
                          <a:latin typeface="+mn-lt"/>
                          <a:ea typeface="+mn-ea"/>
                          <a:cs typeface="+mn-cs"/>
                        </a:rPr>
                        <a:t>Allows the user to view patient records of patients that have opted out of the registry.</a:t>
                      </a:r>
                    </a:p>
                  </a:txBody>
                  <a:tcPr marL="68580" marR="68580" marT="0" marB="0" anchor="ctr"/>
                </a:tc>
                <a:extLst>
                  <a:ext uri="{0D108BD9-81ED-4DB2-BD59-A6C34878D82A}">
                    <a16:rowId xmlns:a16="http://schemas.microsoft.com/office/drawing/2014/main" val="10001"/>
                  </a:ext>
                </a:extLst>
              </a:tr>
              <a:tr h="370840">
                <a:tc>
                  <a:txBody>
                    <a:bodyPr/>
                    <a:lstStyle/>
                    <a:p>
                      <a:pPr marL="0" marR="0" algn="l" defTabSz="914400" rtl="0" eaLnBrk="1" latinLnBrk="0" hangingPunct="1">
                        <a:lnSpc>
                          <a:spcPct val="107000"/>
                        </a:lnSpc>
                        <a:spcBef>
                          <a:spcPts val="0"/>
                        </a:spcBef>
                        <a:spcAft>
                          <a:spcPts val="0"/>
                        </a:spcAft>
                      </a:pPr>
                      <a:r>
                        <a:rPr lang="en-US" sz="1800" kern="1200" dirty="0">
                          <a:solidFill>
                            <a:schemeClr val="dk1"/>
                          </a:solidFill>
                          <a:latin typeface="+mn-lt"/>
                          <a:ea typeface="+mn-ea"/>
                          <a:cs typeface="+mn-cs"/>
                        </a:rPr>
                        <a:t>View Full System Errors</a:t>
                      </a:r>
                    </a:p>
                  </a:txBody>
                  <a:tcPr marL="68580" marR="68580" marT="0" marB="0" anchor="ctr"/>
                </a:tc>
                <a:tc>
                  <a:txBody>
                    <a:bodyPr/>
                    <a:lstStyle/>
                    <a:p>
                      <a:pPr marL="0" marR="0" algn="l" defTabSz="914400" rtl="0" eaLnBrk="1" latinLnBrk="0" hangingPunct="1">
                        <a:lnSpc>
                          <a:spcPct val="107000"/>
                        </a:lnSpc>
                        <a:spcBef>
                          <a:spcPts val="0"/>
                        </a:spcBef>
                        <a:spcAft>
                          <a:spcPts val="0"/>
                        </a:spcAft>
                      </a:pPr>
                      <a:r>
                        <a:rPr lang="en-US" sz="1800" kern="1200" dirty="0">
                          <a:solidFill>
                            <a:schemeClr val="dk1"/>
                          </a:solidFill>
                          <a:latin typeface="+mn-lt"/>
                          <a:ea typeface="+mn-ea"/>
                          <a:cs typeface="+mn-cs"/>
                        </a:rPr>
                        <a:t>Allows the user to view full system errors, i.e., technical details of errors when they occur, rather than “friendly” messages.</a:t>
                      </a:r>
                    </a:p>
                  </a:txBody>
                  <a:tcPr marL="68580" marR="68580" marT="0" marB="0" anchor="ctr"/>
                </a:tc>
                <a:extLst>
                  <a:ext uri="{0D108BD9-81ED-4DB2-BD59-A6C34878D82A}">
                    <a16:rowId xmlns:a16="http://schemas.microsoft.com/office/drawing/2014/main" val="4163122299"/>
                  </a:ext>
                </a:extLst>
              </a:tr>
            </a:tbl>
          </a:graphicData>
        </a:graphic>
      </p:graphicFrame>
      <p:sp>
        <p:nvSpPr>
          <p:cNvPr id="4" name="Slide Number Placeholder 3"/>
          <p:cNvSpPr>
            <a:spLocks noGrp="1"/>
          </p:cNvSpPr>
          <p:nvPr>
            <p:ph type="sldNum" sz="quarter" idx="12"/>
          </p:nvPr>
        </p:nvSpPr>
        <p:spPr/>
        <p:txBody>
          <a:bodyPr/>
          <a:lstStyle/>
          <a:p>
            <a:fld id="{9ED02AE2-7DAD-4645-BC87-240DD35DB531}" type="slidenum">
              <a:rPr lang="en-US" smtClean="0"/>
              <a:t>19</a:t>
            </a:fld>
            <a:endParaRPr lang="en-US" dirty="0"/>
          </a:p>
        </p:txBody>
      </p:sp>
    </p:spTree>
    <p:extLst>
      <p:ext uri="{BB962C8B-B14F-4D97-AF65-F5344CB8AC3E}">
        <p14:creationId xmlns:p14="http://schemas.microsoft.com/office/powerpoint/2010/main" val="40534381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Agenda</a:t>
            </a:r>
          </a:p>
        </p:txBody>
      </p:sp>
      <p:sp>
        <p:nvSpPr>
          <p:cNvPr id="3" name="Content Placeholder 2"/>
          <p:cNvSpPr>
            <a:spLocks noGrp="1"/>
          </p:cNvSpPr>
          <p:nvPr>
            <p:ph idx="1"/>
          </p:nvPr>
        </p:nvSpPr>
        <p:spPr/>
        <p:txBody>
          <a:bodyPr>
            <a:normAutofit lnSpcReduction="10000"/>
          </a:bodyPr>
          <a:lstStyle/>
          <a:p>
            <a:r>
              <a:rPr lang="en-US" dirty="0"/>
              <a:t>Administration Module</a:t>
            </a:r>
          </a:p>
          <a:p>
            <a:pPr lvl="1"/>
            <a:r>
              <a:rPr lang="en-US" dirty="0"/>
              <a:t>Users</a:t>
            </a:r>
          </a:p>
          <a:p>
            <a:pPr lvl="1"/>
            <a:r>
              <a:rPr lang="en-US" dirty="0"/>
              <a:t>Provider/Clinics</a:t>
            </a:r>
          </a:p>
          <a:p>
            <a:pPr lvl="1"/>
            <a:r>
              <a:rPr lang="en-US" dirty="0"/>
              <a:t>Manage User Associations</a:t>
            </a:r>
          </a:p>
          <a:p>
            <a:pPr lvl="1"/>
            <a:r>
              <a:rPr lang="en-US" dirty="0"/>
              <a:t>School Districts/Schools</a:t>
            </a:r>
          </a:p>
          <a:p>
            <a:pPr lvl="1"/>
            <a:r>
              <a:rPr lang="en-US" dirty="0"/>
              <a:t>De-duplicate and Combine Patients</a:t>
            </a:r>
          </a:p>
          <a:p>
            <a:pPr lvl="1"/>
            <a:r>
              <a:rPr lang="en-US" dirty="0"/>
              <a:t>News</a:t>
            </a:r>
          </a:p>
          <a:p>
            <a:pPr lvl="1"/>
            <a:r>
              <a:rPr lang="en-US" dirty="0"/>
              <a:t>Code Tables</a:t>
            </a:r>
          </a:p>
          <a:p>
            <a:pPr lvl="1"/>
            <a:r>
              <a:rPr lang="en-US" dirty="0"/>
              <a:t>Recommender</a:t>
            </a:r>
          </a:p>
          <a:p>
            <a:r>
              <a:rPr lang="en-US" dirty="0"/>
              <a:t>Administrative Reports</a:t>
            </a:r>
          </a:p>
          <a:p>
            <a:r>
              <a:rPr lang="en-US" dirty="0"/>
              <a:t>HEDIS Reports</a:t>
            </a:r>
          </a:p>
        </p:txBody>
      </p:sp>
      <p:sp>
        <p:nvSpPr>
          <p:cNvPr id="4" name="Slide Number Placeholder 3"/>
          <p:cNvSpPr>
            <a:spLocks noGrp="1"/>
          </p:cNvSpPr>
          <p:nvPr>
            <p:ph type="sldNum" sz="quarter" idx="12"/>
          </p:nvPr>
        </p:nvSpPr>
        <p:spPr/>
        <p:txBody>
          <a:bodyPr/>
          <a:lstStyle/>
          <a:p>
            <a:fld id="{9ED02AE2-7DAD-4645-BC87-240DD35DB531}" type="slidenum">
              <a:rPr lang="en-US" smtClean="0"/>
              <a:t>2</a:t>
            </a:fld>
            <a:endParaRPr lang="en-US" dirty="0"/>
          </a:p>
        </p:txBody>
      </p:sp>
    </p:spTree>
    <p:extLst>
      <p:ext uri="{BB962C8B-B14F-4D97-AF65-F5344CB8AC3E}">
        <p14:creationId xmlns:p14="http://schemas.microsoft.com/office/powerpoint/2010/main" val="322567591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User Security Functions (cont.)</a:t>
            </a:r>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2526559985"/>
              </p:ext>
            </p:extLst>
          </p:nvPr>
        </p:nvGraphicFramePr>
        <p:xfrm>
          <a:off x="628650" y="1374802"/>
          <a:ext cx="7886700" cy="4848988"/>
        </p:xfrm>
        <a:graphic>
          <a:graphicData uri="http://schemas.openxmlformats.org/drawingml/2006/table">
            <a:tbl>
              <a:tblPr firstRow="1" bandRow="1">
                <a:tableStyleId>{5C22544A-7EE6-4342-B048-85BDC9FD1C3A}</a:tableStyleId>
              </a:tblPr>
              <a:tblGrid>
                <a:gridCol w="2544856">
                  <a:extLst>
                    <a:ext uri="{9D8B030D-6E8A-4147-A177-3AD203B41FA5}">
                      <a16:colId xmlns:a16="http://schemas.microsoft.com/office/drawing/2014/main" val="20000"/>
                    </a:ext>
                  </a:extLst>
                </a:gridCol>
                <a:gridCol w="5341844">
                  <a:extLst>
                    <a:ext uri="{9D8B030D-6E8A-4147-A177-3AD203B41FA5}">
                      <a16:colId xmlns:a16="http://schemas.microsoft.com/office/drawing/2014/main" val="20001"/>
                    </a:ext>
                  </a:extLst>
                </a:gridCol>
              </a:tblGrid>
              <a:tr h="370840">
                <a:tc>
                  <a:txBody>
                    <a:bodyPr/>
                    <a:lstStyle/>
                    <a:p>
                      <a:r>
                        <a:rPr lang="en-US" sz="1800" dirty="0"/>
                        <a:t>Security Function</a:t>
                      </a:r>
                    </a:p>
                  </a:txBody>
                  <a:tcPr/>
                </a:tc>
                <a:tc>
                  <a:txBody>
                    <a:bodyPr/>
                    <a:lstStyle/>
                    <a:p>
                      <a:r>
                        <a:rPr lang="en-US" sz="1800" dirty="0"/>
                        <a:t>Description</a:t>
                      </a:r>
                    </a:p>
                  </a:txBody>
                  <a:tcPr/>
                </a:tc>
                <a:extLst>
                  <a:ext uri="{0D108BD9-81ED-4DB2-BD59-A6C34878D82A}">
                    <a16:rowId xmlns:a16="http://schemas.microsoft.com/office/drawing/2014/main" val="10000"/>
                  </a:ext>
                </a:extLst>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kern="1200" dirty="0">
                          <a:solidFill>
                            <a:schemeClr val="dk1"/>
                          </a:solidFill>
                          <a:latin typeface="+mn-lt"/>
                          <a:ea typeface="+mn-ea"/>
                          <a:cs typeface="+mn-cs"/>
                        </a:rPr>
                        <a:t>View Smarty Streets Address Control</a:t>
                      </a:r>
                    </a:p>
                  </a:txBody>
                  <a:tcPr marL="68580" marR="68580" marT="0" marB="0"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kern="1200" dirty="0">
                          <a:solidFill>
                            <a:schemeClr val="dk1"/>
                          </a:solidFill>
                          <a:latin typeface="+mn-lt"/>
                          <a:ea typeface="+mn-ea"/>
                          <a:cs typeface="+mn-cs"/>
                        </a:rPr>
                        <a:t>When granted to a user the Smarty Streets Address Control will be displayed on all Patient Demographics pages. The control enables a user to autofill the beginning of an address and the appropriate city and state will appear. Once selected the address will then auto-fill into the corresponding address fields. </a:t>
                      </a:r>
                    </a:p>
                  </a:txBody>
                  <a:tcPr marL="68580" marR="68580" marT="0" marB="0" anchor="ctr"/>
                </a:tc>
                <a:extLst>
                  <a:ext uri="{0D108BD9-81ED-4DB2-BD59-A6C34878D82A}">
                    <a16:rowId xmlns:a16="http://schemas.microsoft.com/office/drawing/2014/main" val="2590708462"/>
                  </a:ext>
                </a:extLst>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kern="1200" dirty="0">
                          <a:solidFill>
                            <a:schemeClr val="dk1"/>
                          </a:solidFill>
                          <a:latin typeface="+mn-lt"/>
                          <a:ea typeface="+mn-ea"/>
                          <a:cs typeface="+mn-cs"/>
                        </a:rPr>
                        <a:t>View User Security Questions</a:t>
                      </a:r>
                    </a:p>
                  </a:txBody>
                  <a:tcPr marL="68580" marR="68580" marT="0" marB="0"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kern="1200" dirty="0">
                          <a:solidFill>
                            <a:schemeClr val="dk1"/>
                          </a:solidFill>
                          <a:latin typeface="+mn-lt"/>
                          <a:ea typeface="+mn-ea"/>
                          <a:cs typeface="+mn-cs"/>
                        </a:rPr>
                        <a:t>When granted to a user with access to the Administration module and Users, allows the user to view other users’ security questions and answers on the User Edit screen.</a:t>
                      </a:r>
                    </a:p>
                  </a:txBody>
                  <a:tcPr marL="68580" marR="68580" marT="0" marB="0" anchor="ctr"/>
                </a:tc>
                <a:extLst>
                  <a:ext uri="{0D108BD9-81ED-4DB2-BD59-A6C34878D82A}">
                    <a16:rowId xmlns:a16="http://schemas.microsoft.com/office/drawing/2014/main" val="3245491080"/>
                  </a:ext>
                </a:extLst>
              </a:tr>
              <a:tr h="370840">
                <a:tc>
                  <a:txBody>
                    <a:bodyPr/>
                    <a:lstStyle/>
                    <a:p>
                      <a:pPr marL="0" marR="0" algn="l" defTabSz="914400" rtl="0" eaLnBrk="1" latinLnBrk="0" hangingPunct="1">
                        <a:lnSpc>
                          <a:spcPct val="107000"/>
                        </a:lnSpc>
                        <a:spcBef>
                          <a:spcPts val="0"/>
                        </a:spcBef>
                        <a:spcAft>
                          <a:spcPts val="0"/>
                        </a:spcAft>
                      </a:pPr>
                      <a:r>
                        <a:rPr lang="en-US" sz="1800" kern="1200" dirty="0">
                          <a:solidFill>
                            <a:schemeClr val="dk1"/>
                          </a:solidFill>
                          <a:effectLst/>
                          <a:latin typeface="+mn-lt"/>
                          <a:ea typeface="+mn-ea"/>
                          <a:cs typeface="+mn-cs"/>
                        </a:rPr>
                        <a:t>VTRCKS-Extract Provider Ending Inventory Data</a:t>
                      </a:r>
                      <a:endParaRPr lang="en-US" sz="1800" kern="1200" dirty="0">
                        <a:solidFill>
                          <a:schemeClr val="dk1"/>
                        </a:solidFill>
                        <a:latin typeface="+mn-lt"/>
                        <a:ea typeface="+mn-ea"/>
                        <a:cs typeface="+mn-cs"/>
                      </a:endParaRPr>
                    </a:p>
                  </a:txBody>
                  <a:tcPr marL="68580" marR="68580" marT="0" marB="0" anchor="ctr"/>
                </a:tc>
                <a:tc>
                  <a:txBody>
                    <a:bodyPr/>
                    <a:lstStyle/>
                    <a:p>
                      <a:pPr marL="0" marR="0" algn="l" defTabSz="914400" rtl="0" eaLnBrk="1" latinLnBrk="0" hangingPunct="1">
                        <a:lnSpc>
                          <a:spcPct val="107000"/>
                        </a:lnSpc>
                        <a:spcBef>
                          <a:spcPts val="0"/>
                        </a:spcBef>
                        <a:spcAft>
                          <a:spcPts val="0"/>
                        </a:spcAft>
                      </a:pPr>
                      <a:r>
                        <a:rPr lang="en-US" sz="1800" kern="1200" dirty="0">
                          <a:solidFill>
                            <a:schemeClr val="dk1"/>
                          </a:solidFill>
                          <a:effectLst/>
                          <a:latin typeface="+mn-lt"/>
                          <a:ea typeface="+mn-ea"/>
                          <a:cs typeface="+mn-cs"/>
                        </a:rPr>
                        <a:t>When granted to a user with access to the VTrckS Interface module, allows the user to see the Provider Ending Inventory option in the submenu.</a:t>
                      </a:r>
                      <a:endParaRPr lang="en-US" sz="1800" kern="1200" dirty="0">
                        <a:solidFill>
                          <a:schemeClr val="dk1"/>
                        </a:solidFill>
                        <a:latin typeface="+mn-lt"/>
                        <a:ea typeface="+mn-ea"/>
                        <a:cs typeface="+mn-cs"/>
                      </a:endParaRPr>
                    </a:p>
                  </a:txBody>
                  <a:tcPr marL="68580" marR="68580" marT="0" marB="0" anchor="ctr"/>
                </a:tc>
                <a:extLst>
                  <a:ext uri="{0D108BD9-81ED-4DB2-BD59-A6C34878D82A}">
                    <a16:rowId xmlns:a16="http://schemas.microsoft.com/office/drawing/2014/main" val="832336681"/>
                  </a:ext>
                </a:extLst>
              </a:tr>
              <a:tr h="370840">
                <a:tc>
                  <a:txBody>
                    <a:bodyPr/>
                    <a:lstStyle/>
                    <a:p>
                      <a:pPr marL="0" marR="0" algn="l" defTabSz="914400" rtl="0" eaLnBrk="1" latinLnBrk="0" hangingPunct="1">
                        <a:lnSpc>
                          <a:spcPct val="107000"/>
                        </a:lnSpc>
                        <a:spcBef>
                          <a:spcPts val="0"/>
                        </a:spcBef>
                        <a:spcAft>
                          <a:spcPts val="0"/>
                        </a:spcAft>
                      </a:pPr>
                      <a:r>
                        <a:rPr lang="en-US" sz="1800" kern="1200" dirty="0">
                          <a:solidFill>
                            <a:schemeClr val="dk1"/>
                          </a:solidFill>
                          <a:effectLst/>
                          <a:latin typeface="+mn-lt"/>
                          <a:ea typeface="+mn-ea"/>
                          <a:cs typeface="+mn-cs"/>
                        </a:rPr>
                        <a:t>VTRCKS-Extract Provider Fund Type Split</a:t>
                      </a:r>
                      <a:endParaRPr lang="en-US" sz="1800" kern="1200" dirty="0">
                        <a:solidFill>
                          <a:schemeClr val="dk1"/>
                        </a:solidFill>
                        <a:latin typeface="+mn-lt"/>
                        <a:ea typeface="+mn-ea"/>
                        <a:cs typeface="+mn-cs"/>
                      </a:endParaRPr>
                    </a:p>
                  </a:txBody>
                  <a:tcPr marL="68580" marR="68580" marT="0" marB="0" anchor="ctr"/>
                </a:tc>
                <a:tc>
                  <a:txBody>
                    <a:bodyPr/>
                    <a:lstStyle/>
                    <a:p>
                      <a:pPr marL="0" marR="0" algn="l" defTabSz="914400" rtl="0" eaLnBrk="1" latinLnBrk="0" hangingPunct="1">
                        <a:lnSpc>
                          <a:spcPct val="107000"/>
                        </a:lnSpc>
                        <a:spcBef>
                          <a:spcPts val="0"/>
                        </a:spcBef>
                        <a:spcAft>
                          <a:spcPts val="0"/>
                        </a:spcAft>
                      </a:pPr>
                      <a:r>
                        <a:rPr lang="en-US" sz="1800" kern="1200" dirty="0">
                          <a:solidFill>
                            <a:schemeClr val="dk1"/>
                          </a:solidFill>
                          <a:latin typeface="+mn-lt"/>
                          <a:ea typeface="+mn-ea"/>
                          <a:cs typeface="+mn-cs"/>
                        </a:rPr>
                        <a:t>When granted to a user with access to the VTrckS Interface module, allows the user to see the Fund Type Split Extract option in the submenu.</a:t>
                      </a:r>
                    </a:p>
                  </a:txBody>
                  <a:tcPr marL="68580" marR="68580" marT="0" marB="0" anchor="ctr"/>
                </a:tc>
                <a:extLst>
                  <a:ext uri="{0D108BD9-81ED-4DB2-BD59-A6C34878D82A}">
                    <a16:rowId xmlns:a16="http://schemas.microsoft.com/office/drawing/2014/main" val="1491761973"/>
                  </a:ext>
                </a:extLst>
              </a:tr>
            </a:tbl>
          </a:graphicData>
        </a:graphic>
      </p:graphicFrame>
      <p:sp>
        <p:nvSpPr>
          <p:cNvPr id="4" name="Slide Number Placeholder 3"/>
          <p:cNvSpPr>
            <a:spLocks noGrp="1"/>
          </p:cNvSpPr>
          <p:nvPr>
            <p:ph type="sldNum" sz="quarter" idx="12"/>
          </p:nvPr>
        </p:nvSpPr>
        <p:spPr/>
        <p:txBody>
          <a:bodyPr/>
          <a:lstStyle/>
          <a:p>
            <a:fld id="{9ED02AE2-7DAD-4645-BC87-240DD35DB531}" type="slidenum">
              <a:rPr lang="en-US" smtClean="0"/>
              <a:t>20</a:t>
            </a:fld>
            <a:endParaRPr lang="en-US" dirty="0"/>
          </a:p>
        </p:txBody>
      </p:sp>
    </p:spTree>
    <p:extLst>
      <p:ext uri="{BB962C8B-B14F-4D97-AF65-F5344CB8AC3E}">
        <p14:creationId xmlns:p14="http://schemas.microsoft.com/office/powerpoint/2010/main" val="377598987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User Security Functions (cont.)</a:t>
            </a:r>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2671982101"/>
              </p:ext>
            </p:extLst>
          </p:nvPr>
        </p:nvGraphicFramePr>
        <p:xfrm>
          <a:off x="628650" y="1391427"/>
          <a:ext cx="7886700" cy="4859656"/>
        </p:xfrm>
        <a:graphic>
          <a:graphicData uri="http://schemas.openxmlformats.org/drawingml/2006/table">
            <a:tbl>
              <a:tblPr firstRow="1" bandRow="1">
                <a:tableStyleId>{5C22544A-7EE6-4342-B048-85BDC9FD1C3A}</a:tableStyleId>
              </a:tblPr>
              <a:tblGrid>
                <a:gridCol w="2544856">
                  <a:extLst>
                    <a:ext uri="{9D8B030D-6E8A-4147-A177-3AD203B41FA5}">
                      <a16:colId xmlns:a16="http://schemas.microsoft.com/office/drawing/2014/main" val="20000"/>
                    </a:ext>
                  </a:extLst>
                </a:gridCol>
                <a:gridCol w="5341844">
                  <a:extLst>
                    <a:ext uri="{9D8B030D-6E8A-4147-A177-3AD203B41FA5}">
                      <a16:colId xmlns:a16="http://schemas.microsoft.com/office/drawing/2014/main" val="20001"/>
                    </a:ext>
                  </a:extLst>
                </a:gridCol>
              </a:tblGrid>
              <a:tr h="370840">
                <a:tc>
                  <a:txBody>
                    <a:bodyPr/>
                    <a:lstStyle/>
                    <a:p>
                      <a:r>
                        <a:rPr lang="en-US" sz="1700" dirty="0"/>
                        <a:t>Security Function</a:t>
                      </a:r>
                    </a:p>
                  </a:txBody>
                  <a:tcPr/>
                </a:tc>
                <a:tc>
                  <a:txBody>
                    <a:bodyPr/>
                    <a:lstStyle/>
                    <a:p>
                      <a:r>
                        <a:rPr lang="en-US" sz="1700" dirty="0"/>
                        <a:t>Description</a:t>
                      </a:r>
                    </a:p>
                  </a:txBody>
                  <a:tcPr/>
                </a:tc>
                <a:extLst>
                  <a:ext uri="{0D108BD9-81ED-4DB2-BD59-A6C34878D82A}">
                    <a16:rowId xmlns:a16="http://schemas.microsoft.com/office/drawing/2014/main" val="10000"/>
                  </a:ext>
                </a:extLst>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700" kern="1200" dirty="0">
                          <a:solidFill>
                            <a:schemeClr val="dk1"/>
                          </a:solidFill>
                          <a:effectLst/>
                          <a:latin typeface="+mn-lt"/>
                          <a:ea typeface="+mn-ea"/>
                          <a:cs typeface="+mn-cs"/>
                        </a:rPr>
                        <a:t>VTRCKS-Extract Provider Master Data</a:t>
                      </a:r>
                      <a:endParaRPr lang="en-US" sz="1700" kern="1200" dirty="0">
                        <a:solidFill>
                          <a:schemeClr val="dk1"/>
                        </a:solidFill>
                        <a:latin typeface="+mn-lt"/>
                        <a:ea typeface="+mn-ea"/>
                        <a:cs typeface="+mn-cs"/>
                      </a:endParaRPr>
                    </a:p>
                  </a:txBody>
                  <a:tcPr marL="68580" marR="68580" marT="0" marB="0"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700" kern="1200" dirty="0">
                          <a:solidFill>
                            <a:schemeClr val="dk1"/>
                          </a:solidFill>
                          <a:effectLst/>
                          <a:latin typeface="+mn-lt"/>
                          <a:ea typeface="+mn-ea"/>
                          <a:cs typeface="+mn-cs"/>
                        </a:rPr>
                        <a:t>When granted to a user with access to the VTrckS Interface module, allows the user to see the Provider Master Data option in the submenu.</a:t>
                      </a:r>
                      <a:endParaRPr lang="en-US" sz="1700" kern="1200" dirty="0">
                        <a:solidFill>
                          <a:schemeClr val="dk1"/>
                        </a:solidFill>
                        <a:latin typeface="+mn-lt"/>
                        <a:ea typeface="+mn-ea"/>
                        <a:cs typeface="+mn-cs"/>
                      </a:endParaRPr>
                    </a:p>
                  </a:txBody>
                  <a:tcPr marL="68580" marR="68580" marT="0" marB="0" anchor="ctr"/>
                </a:tc>
                <a:extLst>
                  <a:ext uri="{0D108BD9-81ED-4DB2-BD59-A6C34878D82A}">
                    <a16:rowId xmlns:a16="http://schemas.microsoft.com/office/drawing/2014/main" val="3120106676"/>
                  </a:ext>
                </a:extLst>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700" kern="1200" dirty="0">
                          <a:solidFill>
                            <a:schemeClr val="dk1"/>
                          </a:solidFill>
                          <a:effectLst/>
                          <a:latin typeface="+mn-lt"/>
                          <a:ea typeface="+mn-ea"/>
                          <a:cs typeface="+mn-cs"/>
                        </a:rPr>
                        <a:t>VTRCKS-Extract Provider Order Data</a:t>
                      </a:r>
                      <a:endParaRPr lang="en-US" sz="1700" kern="1200" dirty="0">
                        <a:solidFill>
                          <a:schemeClr val="dk1"/>
                        </a:solidFill>
                        <a:latin typeface="+mn-lt"/>
                        <a:ea typeface="+mn-ea"/>
                        <a:cs typeface="+mn-cs"/>
                      </a:endParaRPr>
                    </a:p>
                  </a:txBody>
                  <a:tcPr marL="68580" marR="68580" marT="0" marB="0"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700" kern="1200" dirty="0">
                          <a:solidFill>
                            <a:schemeClr val="dk1"/>
                          </a:solidFill>
                          <a:effectLst/>
                          <a:latin typeface="+mn-lt"/>
                          <a:ea typeface="+mn-ea"/>
                          <a:cs typeface="+mn-cs"/>
                        </a:rPr>
                        <a:t>When granted to a user with access to the VTrckS Interface module, allows the user to see the Provider Order Data option in the submenu. Note: Users must be Global Provider/Clinic users to search for and view orders on the Provider Order Data screen in the VTrckS module.</a:t>
                      </a:r>
                      <a:endParaRPr lang="en-US" sz="1700" kern="1200" dirty="0">
                        <a:solidFill>
                          <a:schemeClr val="dk1"/>
                        </a:solidFill>
                        <a:latin typeface="+mn-lt"/>
                        <a:ea typeface="+mn-ea"/>
                        <a:cs typeface="+mn-cs"/>
                      </a:endParaRPr>
                    </a:p>
                  </a:txBody>
                  <a:tcPr marL="68580" marR="68580" marT="0" marB="0" anchor="ctr"/>
                </a:tc>
                <a:extLst>
                  <a:ext uri="{0D108BD9-81ED-4DB2-BD59-A6C34878D82A}">
                    <a16:rowId xmlns:a16="http://schemas.microsoft.com/office/drawing/2014/main" val="3154908783"/>
                  </a:ext>
                </a:extLst>
              </a:tr>
              <a:tr h="370840">
                <a:tc>
                  <a:txBody>
                    <a:bodyPr/>
                    <a:lstStyle/>
                    <a:p>
                      <a:pPr marL="0" marR="0" algn="l" defTabSz="914400" rtl="0" eaLnBrk="1" latinLnBrk="0" hangingPunct="1">
                        <a:lnSpc>
                          <a:spcPct val="107000"/>
                        </a:lnSpc>
                        <a:spcBef>
                          <a:spcPts val="0"/>
                        </a:spcBef>
                        <a:spcAft>
                          <a:spcPts val="0"/>
                        </a:spcAft>
                      </a:pPr>
                      <a:r>
                        <a:rPr lang="en-US" sz="1700" kern="1200" dirty="0">
                          <a:solidFill>
                            <a:schemeClr val="dk1"/>
                          </a:solidFill>
                          <a:effectLst/>
                          <a:latin typeface="+mn-lt"/>
                          <a:ea typeface="+mn-ea"/>
                          <a:cs typeface="+mn-cs"/>
                        </a:rPr>
                        <a:t>VTRCKS-Extract Provider Return Data</a:t>
                      </a:r>
                      <a:endParaRPr lang="en-US" sz="1700" kern="1200" dirty="0">
                        <a:solidFill>
                          <a:schemeClr val="dk1"/>
                        </a:solidFill>
                        <a:latin typeface="+mn-lt"/>
                        <a:ea typeface="+mn-ea"/>
                        <a:cs typeface="+mn-cs"/>
                      </a:endParaRPr>
                    </a:p>
                  </a:txBody>
                  <a:tcPr marL="68580" marR="68580" marT="0" marB="0" anchor="ctr"/>
                </a:tc>
                <a:tc>
                  <a:txBody>
                    <a:bodyPr/>
                    <a:lstStyle/>
                    <a:p>
                      <a:pPr marL="0" marR="0" algn="l" defTabSz="914400" rtl="0" eaLnBrk="1" latinLnBrk="0" hangingPunct="1">
                        <a:lnSpc>
                          <a:spcPct val="107000"/>
                        </a:lnSpc>
                        <a:spcBef>
                          <a:spcPts val="0"/>
                        </a:spcBef>
                        <a:spcAft>
                          <a:spcPts val="0"/>
                        </a:spcAft>
                      </a:pPr>
                      <a:r>
                        <a:rPr lang="en-US" sz="1700" kern="1200" dirty="0">
                          <a:solidFill>
                            <a:schemeClr val="dk1"/>
                          </a:solidFill>
                          <a:effectLst/>
                          <a:latin typeface="+mn-lt"/>
                          <a:ea typeface="+mn-ea"/>
                          <a:cs typeface="+mn-cs"/>
                        </a:rPr>
                        <a:t>When granted to a user with access to the VTrckS Interface module, allows the user to see the Provider Return Data option in the submenu.</a:t>
                      </a:r>
                      <a:endParaRPr lang="en-US" sz="1700" kern="1200" dirty="0">
                        <a:solidFill>
                          <a:schemeClr val="dk1"/>
                        </a:solidFill>
                        <a:latin typeface="+mn-lt"/>
                        <a:ea typeface="+mn-ea"/>
                        <a:cs typeface="+mn-cs"/>
                      </a:endParaRPr>
                    </a:p>
                  </a:txBody>
                  <a:tcPr marL="68580" marR="68580" marT="0" marB="0" anchor="ctr"/>
                </a:tc>
                <a:extLst>
                  <a:ext uri="{0D108BD9-81ED-4DB2-BD59-A6C34878D82A}">
                    <a16:rowId xmlns:a16="http://schemas.microsoft.com/office/drawing/2014/main" val="10001"/>
                  </a:ext>
                </a:extLst>
              </a:tr>
              <a:tr h="370840">
                <a:tc>
                  <a:txBody>
                    <a:bodyPr/>
                    <a:lstStyle/>
                    <a:p>
                      <a:pPr marL="0" marR="0" algn="l" defTabSz="914400" rtl="0" eaLnBrk="1" latinLnBrk="0" hangingPunct="1">
                        <a:lnSpc>
                          <a:spcPct val="107000"/>
                        </a:lnSpc>
                        <a:spcBef>
                          <a:spcPts val="0"/>
                        </a:spcBef>
                        <a:spcAft>
                          <a:spcPts val="0"/>
                        </a:spcAft>
                      </a:pPr>
                      <a:r>
                        <a:rPr lang="en-US" sz="1700" kern="1200" dirty="0">
                          <a:solidFill>
                            <a:schemeClr val="dk1"/>
                          </a:solidFill>
                          <a:effectLst/>
                          <a:latin typeface="+mn-lt"/>
                          <a:ea typeface="+mn-ea"/>
                          <a:cs typeface="+mn-cs"/>
                        </a:rPr>
                        <a:t>VTRCKS-Extract Provider Wastage Data</a:t>
                      </a:r>
                      <a:endParaRPr lang="en-US" sz="1700" kern="1200" dirty="0">
                        <a:solidFill>
                          <a:schemeClr val="dk1"/>
                        </a:solidFill>
                        <a:latin typeface="+mn-lt"/>
                        <a:ea typeface="+mn-ea"/>
                        <a:cs typeface="+mn-cs"/>
                      </a:endParaRPr>
                    </a:p>
                  </a:txBody>
                  <a:tcPr marL="68580" marR="68580" marT="0" marB="0" anchor="ctr"/>
                </a:tc>
                <a:tc>
                  <a:txBody>
                    <a:bodyPr/>
                    <a:lstStyle/>
                    <a:p>
                      <a:pPr marL="0" marR="0" algn="l" defTabSz="914400" rtl="0" eaLnBrk="1" latinLnBrk="0" hangingPunct="1">
                        <a:lnSpc>
                          <a:spcPct val="107000"/>
                        </a:lnSpc>
                        <a:spcBef>
                          <a:spcPts val="0"/>
                        </a:spcBef>
                        <a:spcAft>
                          <a:spcPts val="0"/>
                        </a:spcAft>
                      </a:pPr>
                      <a:r>
                        <a:rPr lang="en-US" sz="1700" kern="1200" dirty="0">
                          <a:solidFill>
                            <a:schemeClr val="dk1"/>
                          </a:solidFill>
                          <a:effectLst/>
                          <a:latin typeface="+mn-lt"/>
                          <a:ea typeface="+mn-ea"/>
                          <a:cs typeface="+mn-cs"/>
                        </a:rPr>
                        <a:t>When granted to a user with access to the VTrckS Interface module, allows the user to see the Provider Wastage Data option in the submenu.</a:t>
                      </a:r>
                      <a:endParaRPr lang="en-US" sz="1700" kern="1200" dirty="0">
                        <a:solidFill>
                          <a:schemeClr val="dk1"/>
                        </a:solidFill>
                        <a:latin typeface="+mn-lt"/>
                        <a:ea typeface="+mn-ea"/>
                        <a:cs typeface="+mn-cs"/>
                      </a:endParaRPr>
                    </a:p>
                  </a:txBody>
                  <a:tcPr marL="68580" marR="68580" marT="0" marB="0" anchor="ctr"/>
                </a:tc>
                <a:extLst>
                  <a:ext uri="{0D108BD9-81ED-4DB2-BD59-A6C34878D82A}">
                    <a16:rowId xmlns:a16="http://schemas.microsoft.com/office/drawing/2014/main" val="10002"/>
                  </a:ext>
                </a:extLst>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700" kern="1200" dirty="0">
                          <a:solidFill>
                            <a:schemeClr val="dk1"/>
                          </a:solidFill>
                          <a:effectLst/>
                          <a:latin typeface="+mn-lt"/>
                          <a:ea typeface="+mn-ea"/>
                          <a:cs typeface="+mn-cs"/>
                        </a:rPr>
                        <a:t>VTRCKS-Import Shipment Data</a:t>
                      </a:r>
                      <a:endParaRPr lang="en-US" sz="1700" kern="1200" dirty="0">
                        <a:solidFill>
                          <a:schemeClr val="dk1"/>
                        </a:solidFill>
                        <a:latin typeface="+mn-lt"/>
                        <a:ea typeface="+mn-ea"/>
                        <a:cs typeface="+mn-cs"/>
                      </a:endParaRPr>
                    </a:p>
                  </a:txBody>
                  <a:tcPr marL="68580" marR="68580" marT="0" marB="0"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700" kern="1200" dirty="0">
                          <a:solidFill>
                            <a:schemeClr val="dk1"/>
                          </a:solidFill>
                          <a:effectLst/>
                          <a:latin typeface="+mn-lt"/>
                          <a:ea typeface="+mn-ea"/>
                          <a:cs typeface="+mn-cs"/>
                        </a:rPr>
                        <a:t>When granted to a user with access to the VTrckS Interface module, allows the user to see the Shipping Data option in the submenu.</a:t>
                      </a:r>
                      <a:endParaRPr lang="en-US" sz="1700" kern="1200" dirty="0">
                        <a:solidFill>
                          <a:schemeClr val="dk1"/>
                        </a:solidFill>
                        <a:latin typeface="+mn-lt"/>
                        <a:ea typeface="+mn-ea"/>
                        <a:cs typeface="+mn-cs"/>
                      </a:endParaRPr>
                    </a:p>
                  </a:txBody>
                  <a:tcPr marL="68580" marR="68580" marT="0" marB="0" anchor="ctr"/>
                </a:tc>
                <a:extLst>
                  <a:ext uri="{0D108BD9-81ED-4DB2-BD59-A6C34878D82A}">
                    <a16:rowId xmlns:a16="http://schemas.microsoft.com/office/drawing/2014/main" val="10003"/>
                  </a:ext>
                </a:extLst>
              </a:tr>
            </a:tbl>
          </a:graphicData>
        </a:graphic>
      </p:graphicFrame>
      <p:sp>
        <p:nvSpPr>
          <p:cNvPr id="4" name="Slide Number Placeholder 3"/>
          <p:cNvSpPr>
            <a:spLocks noGrp="1"/>
          </p:cNvSpPr>
          <p:nvPr>
            <p:ph type="sldNum" sz="quarter" idx="12"/>
          </p:nvPr>
        </p:nvSpPr>
        <p:spPr/>
        <p:txBody>
          <a:bodyPr/>
          <a:lstStyle/>
          <a:p>
            <a:fld id="{9ED02AE2-7DAD-4645-BC87-240DD35DB531}" type="slidenum">
              <a:rPr lang="en-US" smtClean="0"/>
              <a:t>21</a:t>
            </a:fld>
            <a:endParaRPr lang="en-US" dirty="0"/>
          </a:p>
        </p:txBody>
      </p:sp>
    </p:spTree>
    <p:extLst>
      <p:ext uri="{BB962C8B-B14F-4D97-AF65-F5344CB8AC3E}">
        <p14:creationId xmlns:p14="http://schemas.microsoft.com/office/powerpoint/2010/main" val="314724861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64DEB0D3-87EE-4E84-A867-18CB63AFFF37}"/>
              </a:ext>
            </a:extLst>
          </p:cNvPr>
          <p:cNvPicPr>
            <a:picLocks noChangeAspect="1"/>
          </p:cNvPicPr>
          <p:nvPr/>
        </p:nvPicPr>
        <p:blipFill>
          <a:blip r:embed="rId2"/>
          <a:stretch>
            <a:fillRect/>
          </a:stretch>
        </p:blipFill>
        <p:spPr>
          <a:xfrm>
            <a:off x="842082" y="1690689"/>
            <a:ext cx="5253918" cy="4258764"/>
          </a:xfrm>
          <a:prstGeom prst="rect">
            <a:avLst/>
          </a:prstGeom>
        </p:spPr>
      </p:pic>
      <p:sp>
        <p:nvSpPr>
          <p:cNvPr id="2" name="Title 1"/>
          <p:cNvSpPr>
            <a:spLocks noGrp="1"/>
          </p:cNvSpPr>
          <p:nvPr>
            <p:ph type="title"/>
          </p:nvPr>
        </p:nvSpPr>
        <p:spPr/>
        <p:txBody>
          <a:bodyPr/>
          <a:lstStyle/>
          <a:p>
            <a:r>
              <a:rPr lang="en-US" dirty="0"/>
              <a:t>Reporting User Security</a:t>
            </a:r>
          </a:p>
        </p:txBody>
      </p:sp>
      <p:sp>
        <p:nvSpPr>
          <p:cNvPr id="4" name="Slide Number Placeholder 3"/>
          <p:cNvSpPr>
            <a:spLocks noGrp="1"/>
          </p:cNvSpPr>
          <p:nvPr>
            <p:ph type="sldNum" sz="quarter" idx="12"/>
          </p:nvPr>
        </p:nvSpPr>
        <p:spPr/>
        <p:txBody>
          <a:bodyPr/>
          <a:lstStyle/>
          <a:p>
            <a:fld id="{9ED02AE2-7DAD-4645-BC87-240DD35DB531}" type="slidenum">
              <a:rPr lang="en-US" smtClean="0"/>
              <a:t>22</a:t>
            </a:fld>
            <a:endParaRPr lang="en-US" dirty="0"/>
          </a:p>
        </p:txBody>
      </p:sp>
      <p:sp>
        <p:nvSpPr>
          <p:cNvPr id="5" name="Content Placeholder 3"/>
          <p:cNvSpPr txBox="1">
            <a:spLocks/>
          </p:cNvSpPr>
          <p:nvPr/>
        </p:nvSpPr>
        <p:spPr>
          <a:xfrm>
            <a:off x="3827930" y="3693459"/>
            <a:ext cx="5020236" cy="1425388"/>
          </a:xfrm>
          <a:prstGeom prst="rect">
            <a:avLst/>
          </a:prstGeom>
          <a:solidFill>
            <a:schemeClr val="bg1"/>
          </a:solidFill>
          <a:ln>
            <a:solidFill>
              <a:schemeClr val="tx1"/>
            </a:solidFill>
          </a:ln>
        </p:spPr>
        <p:txBody>
          <a:bodyPr anchor="ct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indent="-457200">
              <a:buFont typeface="+mj-lt"/>
              <a:buAutoNum type="arabicPeriod"/>
            </a:pPr>
            <a:r>
              <a:rPr lang="en-US" sz="2400" dirty="0"/>
              <a:t>Select a reporting level security.</a:t>
            </a:r>
          </a:p>
          <a:p>
            <a:pPr marL="457200" indent="-457200">
              <a:buFont typeface="+mj-lt"/>
              <a:buAutoNum type="arabicPeriod"/>
            </a:pPr>
            <a:r>
              <a:rPr lang="en-US" sz="2400" dirty="0"/>
              <a:t>Grant access to selected report categories.</a:t>
            </a:r>
          </a:p>
        </p:txBody>
      </p:sp>
      <p:sp>
        <p:nvSpPr>
          <p:cNvPr id="7" name="Oval 6"/>
          <p:cNvSpPr/>
          <p:nvPr/>
        </p:nvSpPr>
        <p:spPr>
          <a:xfrm>
            <a:off x="635253" y="1795636"/>
            <a:ext cx="274320" cy="274320"/>
          </a:xfrm>
          <a:prstGeom prst="ellipse">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FF0000"/>
                </a:solidFill>
              </a:rPr>
              <a:t>1</a:t>
            </a:r>
          </a:p>
        </p:txBody>
      </p:sp>
      <p:sp>
        <p:nvSpPr>
          <p:cNvPr id="8" name="Oval 7"/>
          <p:cNvSpPr/>
          <p:nvPr/>
        </p:nvSpPr>
        <p:spPr>
          <a:xfrm>
            <a:off x="2610885" y="2480826"/>
            <a:ext cx="274320" cy="274320"/>
          </a:xfrm>
          <a:prstGeom prst="ellipse">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FF0000"/>
                </a:solidFill>
              </a:rPr>
              <a:t>2</a:t>
            </a:r>
          </a:p>
        </p:txBody>
      </p:sp>
    </p:spTree>
    <p:extLst>
      <p:ext uri="{BB962C8B-B14F-4D97-AF65-F5344CB8AC3E}">
        <p14:creationId xmlns:p14="http://schemas.microsoft.com/office/powerpoint/2010/main" val="318011758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C6E98F76-3E05-4148-850E-A97106F1BA67}"/>
              </a:ext>
            </a:extLst>
          </p:cNvPr>
          <p:cNvPicPr>
            <a:picLocks noChangeAspect="1"/>
          </p:cNvPicPr>
          <p:nvPr/>
        </p:nvPicPr>
        <p:blipFill>
          <a:blip r:embed="rId3"/>
          <a:stretch>
            <a:fillRect/>
          </a:stretch>
        </p:blipFill>
        <p:spPr>
          <a:xfrm>
            <a:off x="929324" y="1720833"/>
            <a:ext cx="7285351" cy="3901778"/>
          </a:xfrm>
          <a:prstGeom prst="rect">
            <a:avLst/>
          </a:prstGeom>
        </p:spPr>
      </p:pic>
      <p:sp>
        <p:nvSpPr>
          <p:cNvPr id="2" name="Title 1"/>
          <p:cNvSpPr>
            <a:spLocks noGrp="1"/>
          </p:cNvSpPr>
          <p:nvPr>
            <p:ph type="title"/>
          </p:nvPr>
        </p:nvSpPr>
        <p:spPr/>
        <p:txBody>
          <a:bodyPr/>
          <a:lstStyle/>
          <a:p>
            <a:r>
              <a:rPr lang="en-US" dirty="0"/>
              <a:t>Associate User to Clinic</a:t>
            </a:r>
          </a:p>
        </p:txBody>
      </p:sp>
      <p:sp>
        <p:nvSpPr>
          <p:cNvPr id="4" name="Slide Number Placeholder 3"/>
          <p:cNvSpPr>
            <a:spLocks noGrp="1"/>
          </p:cNvSpPr>
          <p:nvPr>
            <p:ph type="sldNum" sz="quarter" idx="12"/>
          </p:nvPr>
        </p:nvSpPr>
        <p:spPr/>
        <p:txBody>
          <a:bodyPr/>
          <a:lstStyle/>
          <a:p>
            <a:fld id="{9ED02AE2-7DAD-4645-BC87-240DD35DB531}" type="slidenum">
              <a:rPr lang="en-US" smtClean="0"/>
              <a:t>23</a:t>
            </a:fld>
            <a:endParaRPr lang="en-US" dirty="0"/>
          </a:p>
        </p:txBody>
      </p:sp>
      <p:sp>
        <p:nvSpPr>
          <p:cNvPr id="6" name="Content Placeholder 3"/>
          <p:cNvSpPr txBox="1">
            <a:spLocks/>
          </p:cNvSpPr>
          <p:nvPr/>
        </p:nvSpPr>
        <p:spPr>
          <a:xfrm>
            <a:off x="3688619" y="3816366"/>
            <a:ext cx="4929939" cy="1035034"/>
          </a:xfrm>
          <a:prstGeom prst="rect">
            <a:avLst/>
          </a:prstGeom>
          <a:solidFill>
            <a:schemeClr val="bg1"/>
          </a:solidFill>
          <a:ln>
            <a:solidFill>
              <a:schemeClr val="tx1"/>
            </a:solidFill>
          </a:ln>
        </p:spPr>
        <p:txBody>
          <a:bodyPr anchor="ct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indent="-457200">
              <a:buFont typeface="+mj-lt"/>
              <a:buAutoNum type="arabicPeriod"/>
            </a:pPr>
            <a:r>
              <a:rPr lang="en-US" sz="2400" dirty="0"/>
              <a:t>Click the </a:t>
            </a:r>
            <a:r>
              <a:rPr lang="en-US" sz="2400" b="1" dirty="0"/>
              <a:t>Links </a:t>
            </a:r>
            <a:r>
              <a:rPr lang="en-US" sz="2400" dirty="0"/>
              <a:t>button</a:t>
            </a:r>
          </a:p>
          <a:p>
            <a:pPr marL="457200" indent="-457200">
              <a:buFont typeface="+mj-lt"/>
              <a:buAutoNum type="arabicPeriod"/>
            </a:pPr>
            <a:r>
              <a:rPr lang="en-US" sz="2400" dirty="0"/>
              <a:t>Select </a:t>
            </a:r>
            <a:r>
              <a:rPr lang="en-US" sz="2400" b="1" dirty="0"/>
              <a:t>Provider/Clinic Association</a:t>
            </a:r>
          </a:p>
        </p:txBody>
      </p:sp>
      <p:sp>
        <p:nvSpPr>
          <p:cNvPr id="8" name="Oval 7"/>
          <p:cNvSpPr/>
          <p:nvPr/>
        </p:nvSpPr>
        <p:spPr>
          <a:xfrm>
            <a:off x="5084465" y="2044490"/>
            <a:ext cx="274320" cy="274320"/>
          </a:xfrm>
          <a:prstGeom prst="ellipse">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FF0000"/>
                </a:solidFill>
              </a:rPr>
              <a:t>2</a:t>
            </a:r>
          </a:p>
        </p:txBody>
      </p:sp>
      <p:sp>
        <p:nvSpPr>
          <p:cNvPr id="7" name="Oval 6"/>
          <p:cNvSpPr/>
          <p:nvPr/>
        </p:nvSpPr>
        <p:spPr>
          <a:xfrm>
            <a:off x="8077515" y="1553529"/>
            <a:ext cx="274320" cy="274320"/>
          </a:xfrm>
          <a:prstGeom prst="ellipse">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FF0000"/>
                </a:solidFill>
              </a:rPr>
              <a:t>1</a:t>
            </a:r>
          </a:p>
        </p:txBody>
      </p:sp>
    </p:spTree>
    <p:extLst>
      <p:ext uri="{BB962C8B-B14F-4D97-AF65-F5344CB8AC3E}">
        <p14:creationId xmlns:p14="http://schemas.microsoft.com/office/powerpoint/2010/main" val="278198911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72648B54-8330-4F2B-B52F-DF108E9E18B7}"/>
              </a:ext>
            </a:extLst>
          </p:cNvPr>
          <p:cNvPicPr>
            <a:picLocks noChangeAspect="1"/>
          </p:cNvPicPr>
          <p:nvPr/>
        </p:nvPicPr>
        <p:blipFill>
          <a:blip r:embed="rId3"/>
          <a:stretch>
            <a:fillRect/>
          </a:stretch>
        </p:blipFill>
        <p:spPr>
          <a:xfrm>
            <a:off x="888682" y="1419635"/>
            <a:ext cx="5983605" cy="3617993"/>
          </a:xfrm>
          <a:prstGeom prst="rect">
            <a:avLst/>
          </a:prstGeom>
        </p:spPr>
      </p:pic>
      <p:sp>
        <p:nvSpPr>
          <p:cNvPr id="2" name="Title 1"/>
          <p:cNvSpPr>
            <a:spLocks noGrp="1"/>
          </p:cNvSpPr>
          <p:nvPr>
            <p:ph type="title"/>
          </p:nvPr>
        </p:nvSpPr>
        <p:spPr/>
        <p:txBody>
          <a:bodyPr/>
          <a:lstStyle/>
          <a:p>
            <a:r>
              <a:rPr lang="en-US" dirty="0"/>
              <a:t>Associate User to Clinic (cont.)</a:t>
            </a:r>
          </a:p>
        </p:txBody>
      </p:sp>
      <p:sp>
        <p:nvSpPr>
          <p:cNvPr id="4" name="Slide Number Placeholder 3"/>
          <p:cNvSpPr>
            <a:spLocks noGrp="1"/>
          </p:cNvSpPr>
          <p:nvPr>
            <p:ph type="sldNum" sz="quarter" idx="12"/>
          </p:nvPr>
        </p:nvSpPr>
        <p:spPr/>
        <p:txBody>
          <a:bodyPr/>
          <a:lstStyle/>
          <a:p>
            <a:fld id="{9ED02AE2-7DAD-4645-BC87-240DD35DB531}" type="slidenum">
              <a:rPr lang="en-US" smtClean="0"/>
              <a:t>24</a:t>
            </a:fld>
            <a:endParaRPr lang="en-US" dirty="0"/>
          </a:p>
        </p:txBody>
      </p:sp>
      <p:sp>
        <p:nvSpPr>
          <p:cNvPr id="6" name="Content Placeholder 3"/>
          <p:cNvSpPr txBox="1">
            <a:spLocks/>
          </p:cNvSpPr>
          <p:nvPr/>
        </p:nvSpPr>
        <p:spPr>
          <a:xfrm>
            <a:off x="3302000" y="5018760"/>
            <a:ext cx="4929939" cy="1354960"/>
          </a:xfrm>
          <a:prstGeom prst="rect">
            <a:avLst/>
          </a:prstGeom>
          <a:solidFill>
            <a:schemeClr val="bg1"/>
          </a:solidFill>
          <a:ln>
            <a:solidFill>
              <a:schemeClr val="tx1"/>
            </a:solidFill>
          </a:ln>
        </p:spPr>
        <p:txBody>
          <a:bodyPr anchor="ct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indent="-457200">
              <a:buFont typeface="+mj-lt"/>
              <a:buAutoNum type="arabicPeriod"/>
            </a:pPr>
            <a:r>
              <a:rPr lang="en-US" sz="2400" dirty="0"/>
              <a:t>Search for clinic(s).</a:t>
            </a:r>
          </a:p>
          <a:p>
            <a:pPr marL="457200" indent="-457200">
              <a:buFont typeface="+mj-lt"/>
              <a:buAutoNum type="arabicPeriod"/>
            </a:pPr>
            <a:r>
              <a:rPr lang="en-US" sz="2400" dirty="0"/>
              <a:t>Select clinic(s) to associate to user.</a:t>
            </a:r>
          </a:p>
          <a:p>
            <a:pPr marL="457200" indent="-457200">
              <a:buFont typeface="+mj-lt"/>
              <a:buAutoNum type="arabicPeriod"/>
            </a:pPr>
            <a:r>
              <a:rPr lang="en-US" sz="2400" dirty="0"/>
              <a:t>Click </a:t>
            </a:r>
            <a:r>
              <a:rPr lang="en-US" sz="2400" b="1" dirty="0"/>
              <a:t>Associate to User</a:t>
            </a:r>
            <a:r>
              <a:rPr lang="en-US" sz="2400" dirty="0"/>
              <a:t>.</a:t>
            </a:r>
          </a:p>
        </p:txBody>
      </p:sp>
      <p:sp>
        <p:nvSpPr>
          <p:cNvPr id="8" name="Oval 7"/>
          <p:cNvSpPr/>
          <p:nvPr/>
        </p:nvSpPr>
        <p:spPr>
          <a:xfrm>
            <a:off x="765810" y="4016988"/>
            <a:ext cx="274320" cy="274320"/>
          </a:xfrm>
          <a:prstGeom prst="ellipse">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FF0000"/>
                </a:solidFill>
              </a:rPr>
              <a:t>2</a:t>
            </a:r>
          </a:p>
        </p:txBody>
      </p:sp>
      <p:sp>
        <p:nvSpPr>
          <p:cNvPr id="9" name="Oval 8"/>
          <p:cNvSpPr/>
          <p:nvPr/>
        </p:nvSpPr>
        <p:spPr>
          <a:xfrm>
            <a:off x="5414795" y="4533844"/>
            <a:ext cx="274320" cy="274320"/>
          </a:xfrm>
          <a:prstGeom prst="ellipse">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FF0000"/>
                </a:solidFill>
              </a:rPr>
              <a:t>3</a:t>
            </a:r>
          </a:p>
        </p:txBody>
      </p:sp>
      <p:sp>
        <p:nvSpPr>
          <p:cNvPr id="7" name="Oval 6"/>
          <p:cNvSpPr/>
          <p:nvPr/>
        </p:nvSpPr>
        <p:spPr>
          <a:xfrm>
            <a:off x="628650" y="1416369"/>
            <a:ext cx="274320" cy="274320"/>
          </a:xfrm>
          <a:prstGeom prst="ellipse">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FF0000"/>
                </a:solidFill>
              </a:rPr>
              <a:t>1</a:t>
            </a:r>
          </a:p>
        </p:txBody>
      </p:sp>
    </p:spTree>
    <p:extLst>
      <p:ext uri="{BB962C8B-B14F-4D97-AF65-F5344CB8AC3E}">
        <p14:creationId xmlns:p14="http://schemas.microsoft.com/office/powerpoint/2010/main" val="125650168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CA71B627-1BB2-412E-A87F-B1353D1C3A30}"/>
              </a:ext>
            </a:extLst>
          </p:cNvPr>
          <p:cNvPicPr>
            <a:picLocks noChangeAspect="1"/>
          </p:cNvPicPr>
          <p:nvPr/>
        </p:nvPicPr>
        <p:blipFill>
          <a:blip r:embed="rId2"/>
          <a:stretch>
            <a:fillRect/>
          </a:stretch>
        </p:blipFill>
        <p:spPr>
          <a:xfrm>
            <a:off x="1241770" y="1547344"/>
            <a:ext cx="6660457" cy="3063505"/>
          </a:xfrm>
          <a:prstGeom prst="rect">
            <a:avLst/>
          </a:prstGeom>
        </p:spPr>
      </p:pic>
      <p:sp>
        <p:nvSpPr>
          <p:cNvPr id="2" name="Title 1"/>
          <p:cNvSpPr>
            <a:spLocks noGrp="1"/>
          </p:cNvSpPr>
          <p:nvPr>
            <p:ph type="title"/>
          </p:nvPr>
        </p:nvSpPr>
        <p:spPr/>
        <p:txBody>
          <a:bodyPr/>
          <a:lstStyle/>
          <a:p>
            <a:r>
              <a:rPr lang="en-US" dirty="0"/>
              <a:t>Associate User to Clinic (cont.)</a:t>
            </a:r>
          </a:p>
        </p:txBody>
      </p:sp>
      <p:sp>
        <p:nvSpPr>
          <p:cNvPr id="4" name="Slide Number Placeholder 3"/>
          <p:cNvSpPr>
            <a:spLocks noGrp="1"/>
          </p:cNvSpPr>
          <p:nvPr>
            <p:ph type="sldNum" sz="quarter" idx="12"/>
          </p:nvPr>
        </p:nvSpPr>
        <p:spPr/>
        <p:txBody>
          <a:bodyPr/>
          <a:lstStyle/>
          <a:p>
            <a:fld id="{9ED02AE2-7DAD-4645-BC87-240DD35DB531}" type="slidenum">
              <a:rPr lang="en-US" smtClean="0"/>
              <a:t>25</a:t>
            </a:fld>
            <a:endParaRPr lang="en-US" dirty="0"/>
          </a:p>
        </p:txBody>
      </p:sp>
      <p:sp>
        <p:nvSpPr>
          <p:cNvPr id="6" name="Content Placeholder 3"/>
          <p:cNvSpPr txBox="1">
            <a:spLocks/>
          </p:cNvSpPr>
          <p:nvPr/>
        </p:nvSpPr>
        <p:spPr>
          <a:xfrm>
            <a:off x="628649" y="4974322"/>
            <a:ext cx="7886701" cy="655083"/>
          </a:xfrm>
          <a:prstGeom prst="rect">
            <a:avLst/>
          </a:prstGeom>
          <a:solidFill>
            <a:schemeClr val="bg1"/>
          </a:solidFill>
          <a:ln>
            <a:solidFill>
              <a:schemeClr val="tx1"/>
            </a:solidFill>
          </a:ln>
        </p:spPr>
        <p:txBody>
          <a:bodyPr anchor="ct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indent="-457200">
              <a:buFont typeface="+mj-lt"/>
              <a:buAutoNum type="arabicPeriod"/>
            </a:pPr>
            <a:r>
              <a:rPr lang="en-US" sz="2400" dirty="0"/>
              <a:t>Click </a:t>
            </a:r>
            <a:r>
              <a:rPr lang="en-US" sz="2400" b="1" dirty="0"/>
              <a:t>Delete</a:t>
            </a:r>
            <a:r>
              <a:rPr lang="en-US" sz="2400" dirty="0"/>
              <a:t> to remove a clinic association.</a:t>
            </a:r>
          </a:p>
        </p:txBody>
      </p:sp>
      <p:sp>
        <p:nvSpPr>
          <p:cNvPr id="9" name="Oval 8"/>
          <p:cNvSpPr/>
          <p:nvPr/>
        </p:nvSpPr>
        <p:spPr>
          <a:xfrm>
            <a:off x="7064280" y="3154680"/>
            <a:ext cx="274320" cy="274320"/>
          </a:xfrm>
          <a:prstGeom prst="ellipse">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FF0000"/>
                </a:solidFill>
              </a:rPr>
              <a:t>1</a:t>
            </a:r>
          </a:p>
        </p:txBody>
      </p:sp>
      <p:pic>
        <p:nvPicPr>
          <p:cNvPr id="7" name="Picture 6">
            <a:extLst>
              <a:ext uri="{FF2B5EF4-FFF2-40B4-BE49-F238E27FC236}">
                <a16:creationId xmlns:a16="http://schemas.microsoft.com/office/drawing/2014/main" id="{9F9C7430-C6EE-4DC6-909A-EEA82B944690}"/>
              </a:ext>
            </a:extLst>
          </p:cNvPr>
          <p:cNvPicPr>
            <a:picLocks noChangeAspect="1"/>
          </p:cNvPicPr>
          <p:nvPr/>
        </p:nvPicPr>
        <p:blipFill>
          <a:blip r:embed="rId3"/>
          <a:stretch>
            <a:fillRect/>
          </a:stretch>
        </p:blipFill>
        <p:spPr>
          <a:xfrm>
            <a:off x="5806985" y="1566645"/>
            <a:ext cx="2057578" cy="320068"/>
          </a:xfrm>
          <a:prstGeom prst="rect">
            <a:avLst/>
          </a:prstGeom>
        </p:spPr>
      </p:pic>
    </p:spTree>
    <p:extLst>
      <p:ext uri="{BB962C8B-B14F-4D97-AF65-F5344CB8AC3E}">
        <p14:creationId xmlns:p14="http://schemas.microsoft.com/office/powerpoint/2010/main" val="355479176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E267996B-9208-458E-9384-C339C22FF942}"/>
              </a:ext>
            </a:extLst>
          </p:cNvPr>
          <p:cNvPicPr>
            <a:picLocks noChangeAspect="1"/>
          </p:cNvPicPr>
          <p:nvPr/>
        </p:nvPicPr>
        <p:blipFill>
          <a:blip r:embed="rId3"/>
          <a:stretch>
            <a:fillRect/>
          </a:stretch>
        </p:blipFill>
        <p:spPr>
          <a:xfrm>
            <a:off x="628650" y="1303186"/>
            <a:ext cx="5963069" cy="4999696"/>
          </a:xfrm>
          <a:prstGeom prst="rect">
            <a:avLst/>
          </a:prstGeom>
        </p:spPr>
      </p:pic>
      <p:sp>
        <p:nvSpPr>
          <p:cNvPr id="2" name="Title 1"/>
          <p:cNvSpPr>
            <a:spLocks noGrp="1"/>
          </p:cNvSpPr>
          <p:nvPr>
            <p:ph type="title"/>
          </p:nvPr>
        </p:nvSpPr>
        <p:spPr/>
        <p:txBody>
          <a:bodyPr/>
          <a:lstStyle/>
          <a:p>
            <a:r>
              <a:rPr lang="en-US" dirty="0"/>
              <a:t>Associate User to School</a:t>
            </a:r>
          </a:p>
        </p:txBody>
      </p:sp>
      <p:sp>
        <p:nvSpPr>
          <p:cNvPr id="4" name="Slide Number Placeholder 3"/>
          <p:cNvSpPr>
            <a:spLocks noGrp="1"/>
          </p:cNvSpPr>
          <p:nvPr>
            <p:ph type="sldNum" sz="quarter" idx="12"/>
          </p:nvPr>
        </p:nvSpPr>
        <p:spPr/>
        <p:txBody>
          <a:bodyPr/>
          <a:lstStyle/>
          <a:p>
            <a:fld id="{9ED02AE2-7DAD-4645-BC87-240DD35DB531}" type="slidenum">
              <a:rPr lang="en-US" smtClean="0"/>
              <a:t>26</a:t>
            </a:fld>
            <a:endParaRPr lang="en-US" dirty="0"/>
          </a:p>
        </p:txBody>
      </p:sp>
      <p:sp>
        <p:nvSpPr>
          <p:cNvPr id="6" name="Content Placeholder 3"/>
          <p:cNvSpPr txBox="1">
            <a:spLocks/>
          </p:cNvSpPr>
          <p:nvPr/>
        </p:nvSpPr>
        <p:spPr>
          <a:xfrm>
            <a:off x="1264586" y="2633474"/>
            <a:ext cx="5085414" cy="1313869"/>
          </a:xfrm>
          <a:prstGeom prst="rect">
            <a:avLst/>
          </a:prstGeom>
          <a:solidFill>
            <a:schemeClr val="bg1"/>
          </a:solidFill>
          <a:ln>
            <a:solidFill>
              <a:schemeClr val="tx1"/>
            </a:solidFill>
          </a:ln>
        </p:spPr>
        <p:txBody>
          <a:bodyPr anchor="ct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indent="-457200">
              <a:buFont typeface="+mj-lt"/>
              <a:buAutoNum type="arabicPeriod"/>
            </a:pPr>
            <a:r>
              <a:rPr lang="en-US" sz="2400" dirty="0"/>
              <a:t>Search for school(s).</a:t>
            </a:r>
          </a:p>
          <a:p>
            <a:pPr marL="457200" indent="-457200">
              <a:buFont typeface="+mj-lt"/>
              <a:buAutoNum type="arabicPeriod"/>
            </a:pPr>
            <a:r>
              <a:rPr lang="en-US" sz="2400" dirty="0"/>
              <a:t>Select school(s) to associate to user.</a:t>
            </a:r>
          </a:p>
          <a:p>
            <a:pPr marL="457200" indent="-457200">
              <a:buFont typeface="+mj-lt"/>
              <a:buAutoNum type="arabicPeriod"/>
            </a:pPr>
            <a:r>
              <a:rPr lang="en-US" sz="2400" dirty="0"/>
              <a:t>Click </a:t>
            </a:r>
            <a:r>
              <a:rPr lang="en-US" sz="2400" b="1" dirty="0"/>
              <a:t>Associate to User</a:t>
            </a:r>
            <a:r>
              <a:rPr lang="en-US" sz="2400" dirty="0"/>
              <a:t>.</a:t>
            </a:r>
          </a:p>
        </p:txBody>
      </p:sp>
      <p:sp>
        <p:nvSpPr>
          <p:cNvPr id="8" name="Oval 7"/>
          <p:cNvSpPr/>
          <p:nvPr/>
        </p:nvSpPr>
        <p:spPr>
          <a:xfrm>
            <a:off x="450208" y="3996785"/>
            <a:ext cx="274320" cy="274320"/>
          </a:xfrm>
          <a:prstGeom prst="ellipse">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FF0000"/>
                </a:solidFill>
              </a:rPr>
              <a:t>2</a:t>
            </a:r>
          </a:p>
        </p:txBody>
      </p:sp>
      <p:sp>
        <p:nvSpPr>
          <p:cNvPr id="9" name="Oval 8"/>
          <p:cNvSpPr/>
          <p:nvPr/>
        </p:nvSpPr>
        <p:spPr>
          <a:xfrm>
            <a:off x="5165937" y="5779215"/>
            <a:ext cx="274320" cy="274320"/>
          </a:xfrm>
          <a:prstGeom prst="ellipse">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FF0000"/>
                </a:solidFill>
              </a:rPr>
              <a:t>3</a:t>
            </a:r>
          </a:p>
        </p:txBody>
      </p:sp>
      <p:sp>
        <p:nvSpPr>
          <p:cNvPr id="7" name="Oval 6"/>
          <p:cNvSpPr/>
          <p:nvPr/>
        </p:nvSpPr>
        <p:spPr>
          <a:xfrm>
            <a:off x="450208" y="1690689"/>
            <a:ext cx="274320" cy="274320"/>
          </a:xfrm>
          <a:prstGeom prst="ellipse">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FF0000"/>
                </a:solidFill>
              </a:rPr>
              <a:t>1</a:t>
            </a:r>
          </a:p>
        </p:txBody>
      </p:sp>
    </p:spTree>
    <p:extLst>
      <p:ext uri="{BB962C8B-B14F-4D97-AF65-F5344CB8AC3E}">
        <p14:creationId xmlns:p14="http://schemas.microsoft.com/office/powerpoint/2010/main" val="354881628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2"/>
          <a:stretch>
            <a:fillRect/>
          </a:stretch>
        </p:blipFill>
        <p:spPr>
          <a:xfrm>
            <a:off x="973542" y="1669393"/>
            <a:ext cx="7196915" cy="2568870"/>
          </a:xfrm>
          <a:prstGeom prst="rect">
            <a:avLst/>
          </a:prstGeom>
        </p:spPr>
      </p:pic>
      <p:sp>
        <p:nvSpPr>
          <p:cNvPr id="2" name="Title 1"/>
          <p:cNvSpPr>
            <a:spLocks noGrp="1"/>
          </p:cNvSpPr>
          <p:nvPr>
            <p:ph type="title"/>
          </p:nvPr>
        </p:nvSpPr>
        <p:spPr/>
        <p:txBody>
          <a:bodyPr/>
          <a:lstStyle/>
          <a:p>
            <a:r>
              <a:rPr lang="en-US" dirty="0"/>
              <a:t>Associate User to School (cont.)</a:t>
            </a:r>
          </a:p>
        </p:txBody>
      </p:sp>
      <p:sp>
        <p:nvSpPr>
          <p:cNvPr id="4" name="Slide Number Placeholder 3"/>
          <p:cNvSpPr>
            <a:spLocks noGrp="1"/>
          </p:cNvSpPr>
          <p:nvPr>
            <p:ph type="sldNum" sz="quarter" idx="12"/>
          </p:nvPr>
        </p:nvSpPr>
        <p:spPr/>
        <p:txBody>
          <a:bodyPr/>
          <a:lstStyle/>
          <a:p>
            <a:fld id="{9ED02AE2-7DAD-4645-BC87-240DD35DB531}" type="slidenum">
              <a:rPr lang="en-US" smtClean="0"/>
              <a:t>27</a:t>
            </a:fld>
            <a:endParaRPr lang="en-US" dirty="0"/>
          </a:p>
        </p:txBody>
      </p:sp>
      <p:sp>
        <p:nvSpPr>
          <p:cNvPr id="6" name="Content Placeholder 3"/>
          <p:cNvSpPr txBox="1">
            <a:spLocks/>
          </p:cNvSpPr>
          <p:nvPr/>
        </p:nvSpPr>
        <p:spPr>
          <a:xfrm>
            <a:off x="1109913" y="4461675"/>
            <a:ext cx="6097004" cy="789407"/>
          </a:xfrm>
          <a:prstGeom prst="rect">
            <a:avLst/>
          </a:prstGeom>
          <a:solidFill>
            <a:schemeClr val="bg1"/>
          </a:solidFill>
          <a:ln>
            <a:solidFill>
              <a:schemeClr val="tx1"/>
            </a:solidFill>
          </a:ln>
        </p:spPr>
        <p:txBody>
          <a:bodyPr anchor="ct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indent="-457200">
              <a:buFont typeface="+mj-lt"/>
              <a:buAutoNum type="arabicPeriod"/>
            </a:pPr>
            <a:r>
              <a:rPr lang="en-US" sz="2400" dirty="0"/>
              <a:t>Click </a:t>
            </a:r>
            <a:r>
              <a:rPr lang="en-US" sz="2400" b="1" dirty="0"/>
              <a:t>Delete</a:t>
            </a:r>
            <a:r>
              <a:rPr lang="en-US" sz="2400" dirty="0"/>
              <a:t> to remove a school association.</a:t>
            </a:r>
          </a:p>
        </p:txBody>
      </p:sp>
      <p:sp>
        <p:nvSpPr>
          <p:cNvPr id="7" name="Oval 6"/>
          <p:cNvSpPr/>
          <p:nvPr/>
        </p:nvSpPr>
        <p:spPr>
          <a:xfrm>
            <a:off x="7840557" y="3102654"/>
            <a:ext cx="274320" cy="274320"/>
          </a:xfrm>
          <a:prstGeom prst="ellipse">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FF0000"/>
                </a:solidFill>
              </a:rPr>
              <a:t>1</a:t>
            </a:r>
          </a:p>
        </p:txBody>
      </p:sp>
    </p:spTree>
    <p:extLst>
      <p:ext uri="{BB962C8B-B14F-4D97-AF65-F5344CB8AC3E}">
        <p14:creationId xmlns:p14="http://schemas.microsoft.com/office/powerpoint/2010/main" val="55441138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Provider/Clinic Administration</a:t>
            </a:r>
          </a:p>
        </p:txBody>
      </p:sp>
      <p:sp>
        <p:nvSpPr>
          <p:cNvPr id="3" name="Content Placeholder 2"/>
          <p:cNvSpPr>
            <a:spLocks noGrp="1"/>
          </p:cNvSpPr>
          <p:nvPr>
            <p:ph idx="1"/>
          </p:nvPr>
        </p:nvSpPr>
        <p:spPr/>
        <p:txBody>
          <a:bodyPr/>
          <a:lstStyle/>
          <a:p>
            <a:r>
              <a:rPr lang="en-US" dirty="0"/>
              <a:t>Search for an existing provider or create a new provider</a:t>
            </a:r>
          </a:p>
          <a:p>
            <a:r>
              <a:rPr lang="en-US" dirty="0"/>
              <a:t>Create one or more clinics within a provider</a:t>
            </a:r>
          </a:p>
          <a:p>
            <a:r>
              <a:rPr lang="en-US" dirty="0"/>
              <a:t>Assign one or more users to a clinic</a:t>
            </a:r>
          </a:p>
        </p:txBody>
      </p:sp>
      <p:sp>
        <p:nvSpPr>
          <p:cNvPr id="4" name="Slide Number Placeholder 3"/>
          <p:cNvSpPr>
            <a:spLocks noGrp="1"/>
          </p:cNvSpPr>
          <p:nvPr>
            <p:ph type="sldNum" sz="quarter" idx="12"/>
          </p:nvPr>
        </p:nvSpPr>
        <p:spPr/>
        <p:txBody>
          <a:bodyPr/>
          <a:lstStyle/>
          <a:p>
            <a:fld id="{9ED02AE2-7DAD-4645-BC87-240DD35DB531}" type="slidenum">
              <a:rPr lang="en-US" smtClean="0"/>
              <a:t>28</a:t>
            </a:fld>
            <a:endParaRPr lang="en-US" dirty="0"/>
          </a:p>
        </p:txBody>
      </p:sp>
    </p:spTree>
    <p:extLst>
      <p:ext uri="{BB962C8B-B14F-4D97-AF65-F5344CB8AC3E}">
        <p14:creationId xmlns:p14="http://schemas.microsoft.com/office/powerpoint/2010/main" val="394596960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8DDA09EF-D89E-4A37-9A53-805B55D9402D}"/>
              </a:ext>
            </a:extLst>
          </p:cNvPr>
          <p:cNvPicPr>
            <a:picLocks noChangeAspect="1"/>
          </p:cNvPicPr>
          <p:nvPr/>
        </p:nvPicPr>
        <p:blipFill>
          <a:blip r:embed="rId2"/>
          <a:stretch>
            <a:fillRect/>
          </a:stretch>
        </p:blipFill>
        <p:spPr>
          <a:xfrm>
            <a:off x="2024892" y="1521547"/>
            <a:ext cx="5275231" cy="3346455"/>
          </a:xfrm>
          <a:prstGeom prst="rect">
            <a:avLst/>
          </a:prstGeom>
        </p:spPr>
      </p:pic>
      <p:sp>
        <p:nvSpPr>
          <p:cNvPr id="2" name="Title 1"/>
          <p:cNvSpPr>
            <a:spLocks noGrp="1"/>
          </p:cNvSpPr>
          <p:nvPr>
            <p:ph type="title"/>
          </p:nvPr>
        </p:nvSpPr>
        <p:spPr>
          <a:xfrm>
            <a:off x="628650" y="365126"/>
            <a:ext cx="8515350" cy="1325563"/>
          </a:xfrm>
        </p:spPr>
        <p:txBody>
          <a:bodyPr>
            <a:normAutofit/>
          </a:bodyPr>
          <a:lstStyle/>
          <a:p>
            <a:r>
              <a:rPr lang="en-US" sz="4300" dirty="0"/>
              <a:t>Provider/Clinic Administration (cont.)</a:t>
            </a:r>
          </a:p>
        </p:txBody>
      </p:sp>
      <p:sp>
        <p:nvSpPr>
          <p:cNvPr id="4" name="Slide Number Placeholder 3"/>
          <p:cNvSpPr>
            <a:spLocks noGrp="1"/>
          </p:cNvSpPr>
          <p:nvPr>
            <p:ph type="sldNum" sz="quarter" idx="12"/>
          </p:nvPr>
        </p:nvSpPr>
        <p:spPr/>
        <p:txBody>
          <a:bodyPr/>
          <a:lstStyle/>
          <a:p>
            <a:fld id="{9ED02AE2-7DAD-4645-BC87-240DD35DB531}" type="slidenum">
              <a:rPr lang="en-US" smtClean="0"/>
              <a:t>29</a:t>
            </a:fld>
            <a:endParaRPr lang="en-US" dirty="0"/>
          </a:p>
        </p:txBody>
      </p:sp>
      <p:sp>
        <p:nvSpPr>
          <p:cNvPr id="6" name="Content Placeholder 3"/>
          <p:cNvSpPr txBox="1">
            <a:spLocks/>
          </p:cNvSpPr>
          <p:nvPr/>
        </p:nvSpPr>
        <p:spPr>
          <a:xfrm>
            <a:off x="998622" y="4796562"/>
            <a:ext cx="7146756" cy="1368823"/>
          </a:xfrm>
          <a:prstGeom prst="rect">
            <a:avLst/>
          </a:prstGeom>
          <a:solidFill>
            <a:schemeClr val="bg1"/>
          </a:solidFill>
          <a:ln>
            <a:solidFill>
              <a:schemeClr val="tx1"/>
            </a:solidFill>
          </a:ln>
        </p:spPr>
        <p:txBody>
          <a:bodyPr anchor="ct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indent="-457200">
              <a:buFont typeface="+mj-lt"/>
              <a:buAutoNum type="arabicPeriod"/>
            </a:pPr>
            <a:r>
              <a:rPr lang="en-US" sz="2400" dirty="0"/>
              <a:t>Search for providers or clinics.</a:t>
            </a:r>
          </a:p>
          <a:p>
            <a:pPr marL="457200" indent="-457200">
              <a:buFont typeface="+mj-lt"/>
              <a:buAutoNum type="arabicPeriod"/>
            </a:pPr>
            <a:r>
              <a:rPr lang="en-US" sz="2400" dirty="0"/>
              <a:t>Click to view or edit an existing provider or clinic.</a:t>
            </a:r>
          </a:p>
          <a:p>
            <a:pPr marL="457200" indent="-457200">
              <a:buFont typeface="+mj-lt"/>
              <a:buAutoNum type="arabicPeriod"/>
            </a:pPr>
            <a:r>
              <a:rPr lang="en-US" sz="2400" dirty="0"/>
              <a:t>Click to add a new provider. </a:t>
            </a:r>
          </a:p>
        </p:txBody>
      </p:sp>
      <p:sp>
        <p:nvSpPr>
          <p:cNvPr id="8" name="Oval 7"/>
          <p:cNvSpPr/>
          <p:nvPr/>
        </p:nvSpPr>
        <p:spPr>
          <a:xfrm>
            <a:off x="7048659" y="4238656"/>
            <a:ext cx="274320" cy="274320"/>
          </a:xfrm>
          <a:prstGeom prst="ellipse">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FF0000"/>
                </a:solidFill>
              </a:rPr>
              <a:t>2</a:t>
            </a:r>
          </a:p>
        </p:txBody>
      </p:sp>
      <p:sp>
        <p:nvSpPr>
          <p:cNvPr id="9" name="Oval 8"/>
          <p:cNvSpPr/>
          <p:nvPr/>
        </p:nvSpPr>
        <p:spPr>
          <a:xfrm>
            <a:off x="6844788" y="1349921"/>
            <a:ext cx="274320" cy="274320"/>
          </a:xfrm>
          <a:prstGeom prst="ellipse">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FF0000"/>
                </a:solidFill>
              </a:rPr>
              <a:t>3</a:t>
            </a:r>
          </a:p>
        </p:txBody>
      </p:sp>
      <p:sp>
        <p:nvSpPr>
          <p:cNvPr id="7" name="Oval 6"/>
          <p:cNvSpPr/>
          <p:nvPr/>
        </p:nvSpPr>
        <p:spPr>
          <a:xfrm>
            <a:off x="7119108" y="3248966"/>
            <a:ext cx="274320" cy="274320"/>
          </a:xfrm>
          <a:prstGeom prst="ellipse">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FF0000"/>
                </a:solidFill>
              </a:rPr>
              <a:t>1</a:t>
            </a:r>
          </a:p>
        </p:txBody>
      </p:sp>
    </p:spTree>
    <p:extLst>
      <p:ext uri="{BB962C8B-B14F-4D97-AF65-F5344CB8AC3E}">
        <p14:creationId xmlns:p14="http://schemas.microsoft.com/office/powerpoint/2010/main" val="377585001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Administration Module</a:t>
            </a:r>
          </a:p>
        </p:txBody>
      </p:sp>
      <p:sp>
        <p:nvSpPr>
          <p:cNvPr id="3" name="Slide Number Placeholder 2"/>
          <p:cNvSpPr>
            <a:spLocks noGrp="1"/>
          </p:cNvSpPr>
          <p:nvPr>
            <p:ph type="sldNum" sz="quarter" idx="12"/>
          </p:nvPr>
        </p:nvSpPr>
        <p:spPr/>
        <p:txBody>
          <a:bodyPr/>
          <a:lstStyle/>
          <a:p>
            <a:fld id="{9ED02AE2-7DAD-4645-BC87-240DD35DB531}" type="slidenum">
              <a:rPr lang="en-US" smtClean="0"/>
              <a:t>3</a:t>
            </a:fld>
            <a:endParaRPr lang="en-US" dirty="0"/>
          </a:p>
        </p:txBody>
      </p:sp>
    </p:spTree>
    <p:extLst>
      <p:ext uri="{BB962C8B-B14F-4D97-AF65-F5344CB8AC3E}">
        <p14:creationId xmlns:p14="http://schemas.microsoft.com/office/powerpoint/2010/main" val="171603200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F5FA3EAD-97BD-4EC5-8D16-585B9194BAAD}"/>
              </a:ext>
            </a:extLst>
          </p:cNvPr>
          <p:cNvPicPr>
            <a:picLocks noChangeAspect="1"/>
          </p:cNvPicPr>
          <p:nvPr/>
        </p:nvPicPr>
        <p:blipFill>
          <a:blip r:embed="rId2"/>
          <a:stretch>
            <a:fillRect/>
          </a:stretch>
        </p:blipFill>
        <p:spPr>
          <a:xfrm>
            <a:off x="1311309" y="1243407"/>
            <a:ext cx="6521381" cy="2934988"/>
          </a:xfrm>
          <a:prstGeom prst="rect">
            <a:avLst/>
          </a:prstGeom>
        </p:spPr>
      </p:pic>
      <p:sp>
        <p:nvSpPr>
          <p:cNvPr id="2" name="Title 1"/>
          <p:cNvSpPr>
            <a:spLocks noGrp="1"/>
          </p:cNvSpPr>
          <p:nvPr>
            <p:ph type="title"/>
          </p:nvPr>
        </p:nvSpPr>
        <p:spPr/>
        <p:txBody>
          <a:bodyPr/>
          <a:lstStyle/>
          <a:p>
            <a:r>
              <a:rPr lang="en-US" dirty="0"/>
              <a:t>Add/Edit Provider</a:t>
            </a:r>
          </a:p>
        </p:txBody>
      </p:sp>
      <p:sp>
        <p:nvSpPr>
          <p:cNvPr id="4" name="Slide Number Placeholder 3"/>
          <p:cNvSpPr>
            <a:spLocks noGrp="1"/>
          </p:cNvSpPr>
          <p:nvPr>
            <p:ph type="sldNum" sz="quarter" idx="12"/>
          </p:nvPr>
        </p:nvSpPr>
        <p:spPr/>
        <p:txBody>
          <a:bodyPr/>
          <a:lstStyle/>
          <a:p>
            <a:fld id="{9ED02AE2-7DAD-4645-BC87-240DD35DB531}" type="slidenum">
              <a:rPr lang="en-US" smtClean="0"/>
              <a:t>30</a:t>
            </a:fld>
            <a:endParaRPr lang="en-US" dirty="0"/>
          </a:p>
        </p:txBody>
      </p:sp>
      <p:sp>
        <p:nvSpPr>
          <p:cNvPr id="9" name="Content Placeholder 3"/>
          <p:cNvSpPr txBox="1">
            <a:spLocks/>
          </p:cNvSpPr>
          <p:nvPr/>
        </p:nvSpPr>
        <p:spPr>
          <a:xfrm>
            <a:off x="628650" y="4321738"/>
            <a:ext cx="7886700" cy="1596023"/>
          </a:xfrm>
          <a:prstGeom prst="rect">
            <a:avLst/>
          </a:prstGeom>
          <a:solidFill>
            <a:schemeClr val="bg1"/>
          </a:solidFill>
          <a:ln>
            <a:solidFill>
              <a:schemeClr val="tx1"/>
            </a:solidFill>
          </a:ln>
        </p:spPr>
        <p:txBody>
          <a:bodyPr anchor="ct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indent="-457200">
              <a:buFont typeface="+mj-lt"/>
              <a:buAutoNum type="arabicPeriod"/>
            </a:pPr>
            <a:r>
              <a:rPr lang="en-US" sz="2200" dirty="0"/>
              <a:t>The </a:t>
            </a:r>
            <a:r>
              <a:rPr lang="en-US" sz="2200" b="1" dirty="0"/>
              <a:t>Provider ID</a:t>
            </a:r>
            <a:r>
              <a:rPr lang="en-US" sz="2200" dirty="0"/>
              <a:t> is automatically assigned by the system.</a:t>
            </a:r>
          </a:p>
          <a:p>
            <a:pPr marL="457200" indent="-457200">
              <a:buFont typeface="+mj-lt"/>
              <a:buAutoNum type="arabicPeriod"/>
            </a:pPr>
            <a:r>
              <a:rPr lang="en-US" sz="2200" dirty="0"/>
              <a:t>The </a:t>
            </a:r>
            <a:r>
              <a:rPr lang="en-US" sz="2200" b="1" dirty="0"/>
              <a:t>Provider Name</a:t>
            </a:r>
            <a:r>
              <a:rPr lang="en-US" sz="2200" dirty="0"/>
              <a:t> displays in drop down menus throughout the system.</a:t>
            </a:r>
          </a:p>
          <a:p>
            <a:pPr marL="457200" indent="-457200">
              <a:buFont typeface="+mj-lt"/>
              <a:buAutoNum type="arabicPeriod"/>
            </a:pPr>
            <a:r>
              <a:rPr lang="en-US" sz="2200" dirty="0"/>
              <a:t>Providers are not deleted. Instead, mark them as INACTIVE.</a:t>
            </a:r>
          </a:p>
        </p:txBody>
      </p:sp>
      <p:sp>
        <p:nvSpPr>
          <p:cNvPr id="10" name="Oval 9"/>
          <p:cNvSpPr/>
          <p:nvPr/>
        </p:nvSpPr>
        <p:spPr>
          <a:xfrm>
            <a:off x="1382826" y="2660222"/>
            <a:ext cx="274320" cy="274320"/>
          </a:xfrm>
          <a:prstGeom prst="ellipse">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FF0000"/>
                </a:solidFill>
              </a:rPr>
              <a:t>1</a:t>
            </a:r>
          </a:p>
        </p:txBody>
      </p:sp>
      <p:sp>
        <p:nvSpPr>
          <p:cNvPr id="11" name="Oval 10"/>
          <p:cNvSpPr/>
          <p:nvPr/>
        </p:nvSpPr>
        <p:spPr>
          <a:xfrm>
            <a:off x="1379623" y="3012659"/>
            <a:ext cx="274320" cy="274320"/>
          </a:xfrm>
          <a:prstGeom prst="ellipse">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FF0000"/>
                </a:solidFill>
              </a:rPr>
              <a:t>2</a:t>
            </a:r>
          </a:p>
        </p:txBody>
      </p:sp>
      <p:sp>
        <p:nvSpPr>
          <p:cNvPr id="12" name="Oval 11"/>
          <p:cNvSpPr/>
          <p:nvPr/>
        </p:nvSpPr>
        <p:spPr>
          <a:xfrm>
            <a:off x="6636477" y="2875499"/>
            <a:ext cx="274320" cy="274320"/>
          </a:xfrm>
          <a:prstGeom prst="ellipse">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FF0000"/>
                </a:solidFill>
              </a:rPr>
              <a:t>3</a:t>
            </a:r>
          </a:p>
        </p:txBody>
      </p:sp>
      <p:sp>
        <p:nvSpPr>
          <p:cNvPr id="6" name="Rectangle 5">
            <a:extLst>
              <a:ext uri="{FF2B5EF4-FFF2-40B4-BE49-F238E27FC236}">
                <a16:creationId xmlns:a16="http://schemas.microsoft.com/office/drawing/2014/main" id="{786D19BB-2336-42A9-BDCA-DEE2E79DF740}"/>
              </a:ext>
            </a:extLst>
          </p:cNvPr>
          <p:cNvSpPr/>
          <p:nvPr/>
        </p:nvSpPr>
        <p:spPr>
          <a:xfrm>
            <a:off x="5253644" y="1243407"/>
            <a:ext cx="2579046" cy="37757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 name="Picture 7">
            <a:extLst>
              <a:ext uri="{FF2B5EF4-FFF2-40B4-BE49-F238E27FC236}">
                <a16:creationId xmlns:a16="http://schemas.microsoft.com/office/drawing/2014/main" id="{BDC7EF48-769F-4D21-89F7-007232F41AC6}"/>
              </a:ext>
            </a:extLst>
          </p:cNvPr>
          <p:cNvPicPr>
            <a:picLocks noChangeAspect="1"/>
          </p:cNvPicPr>
          <p:nvPr/>
        </p:nvPicPr>
        <p:blipFill>
          <a:blip r:embed="rId3"/>
          <a:stretch>
            <a:fillRect/>
          </a:stretch>
        </p:blipFill>
        <p:spPr>
          <a:xfrm>
            <a:off x="5863312" y="1358630"/>
            <a:ext cx="2049958" cy="297206"/>
          </a:xfrm>
          <a:prstGeom prst="rect">
            <a:avLst/>
          </a:prstGeom>
        </p:spPr>
      </p:pic>
    </p:spTree>
    <p:extLst>
      <p:ext uri="{BB962C8B-B14F-4D97-AF65-F5344CB8AC3E}">
        <p14:creationId xmlns:p14="http://schemas.microsoft.com/office/powerpoint/2010/main" val="183611759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Add/Edit Provider (cont.)</a:t>
            </a:r>
          </a:p>
        </p:txBody>
      </p:sp>
      <p:sp>
        <p:nvSpPr>
          <p:cNvPr id="4" name="Slide Number Placeholder 3"/>
          <p:cNvSpPr>
            <a:spLocks noGrp="1"/>
          </p:cNvSpPr>
          <p:nvPr>
            <p:ph type="sldNum" sz="quarter" idx="12"/>
          </p:nvPr>
        </p:nvSpPr>
        <p:spPr/>
        <p:txBody>
          <a:bodyPr/>
          <a:lstStyle/>
          <a:p>
            <a:fld id="{9ED02AE2-7DAD-4645-BC87-240DD35DB531}" type="slidenum">
              <a:rPr lang="en-US" smtClean="0"/>
              <a:t>31</a:t>
            </a:fld>
            <a:endParaRPr lang="en-US" dirty="0"/>
          </a:p>
        </p:txBody>
      </p:sp>
      <p:pic>
        <p:nvPicPr>
          <p:cNvPr id="5" name="Picture 4"/>
          <p:cNvPicPr>
            <a:picLocks noChangeAspect="1"/>
          </p:cNvPicPr>
          <p:nvPr/>
        </p:nvPicPr>
        <p:blipFill>
          <a:blip r:embed="rId2"/>
          <a:stretch>
            <a:fillRect/>
          </a:stretch>
        </p:blipFill>
        <p:spPr>
          <a:xfrm>
            <a:off x="628650" y="1690689"/>
            <a:ext cx="5871721" cy="2989595"/>
          </a:xfrm>
          <a:prstGeom prst="rect">
            <a:avLst/>
          </a:prstGeom>
        </p:spPr>
      </p:pic>
      <p:sp>
        <p:nvSpPr>
          <p:cNvPr id="6" name="Content Placeholder 3"/>
          <p:cNvSpPr txBox="1">
            <a:spLocks/>
          </p:cNvSpPr>
          <p:nvPr/>
        </p:nvSpPr>
        <p:spPr>
          <a:xfrm>
            <a:off x="3296652" y="4645778"/>
            <a:ext cx="4689308" cy="1710573"/>
          </a:xfrm>
          <a:prstGeom prst="rect">
            <a:avLst/>
          </a:prstGeom>
          <a:solidFill>
            <a:schemeClr val="bg1"/>
          </a:solidFill>
          <a:ln>
            <a:solidFill>
              <a:schemeClr val="tx1"/>
            </a:solidFill>
          </a:ln>
        </p:spPr>
        <p:txBody>
          <a:bodyPr anchor="ct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indent="-457200">
              <a:buFont typeface="+mj-lt"/>
              <a:buAutoNum type="arabicPeriod"/>
            </a:pPr>
            <a:r>
              <a:rPr lang="en-US" sz="2200" dirty="0"/>
              <a:t>Only </a:t>
            </a:r>
            <a:r>
              <a:rPr lang="en-US" sz="2200" b="1" dirty="0"/>
              <a:t>Funding Sources</a:t>
            </a:r>
            <a:r>
              <a:rPr lang="en-US" sz="2200" dirty="0"/>
              <a:t> in the “Selected Items” list will appear in drop-down menus for this provider and all associated clinics.</a:t>
            </a:r>
          </a:p>
          <a:p>
            <a:pPr marL="457200" indent="-457200">
              <a:buFont typeface="+mj-lt"/>
              <a:buAutoNum type="arabicPeriod"/>
            </a:pPr>
            <a:r>
              <a:rPr lang="en-US" sz="2200" dirty="0"/>
              <a:t>Select an </a:t>
            </a:r>
            <a:r>
              <a:rPr lang="en-US" sz="2200" b="1" dirty="0"/>
              <a:t>Inventory Tracking Type</a:t>
            </a:r>
            <a:r>
              <a:rPr lang="en-US" sz="2200" dirty="0"/>
              <a:t>.</a:t>
            </a:r>
          </a:p>
        </p:txBody>
      </p:sp>
      <p:sp>
        <p:nvSpPr>
          <p:cNvPr id="7" name="Oval 6"/>
          <p:cNvSpPr/>
          <p:nvPr/>
        </p:nvSpPr>
        <p:spPr>
          <a:xfrm>
            <a:off x="4719028" y="1945077"/>
            <a:ext cx="274320" cy="274320"/>
          </a:xfrm>
          <a:prstGeom prst="ellipse">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FF0000"/>
                </a:solidFill>
              </a:rPr>
              <a:t>1</a:t>
            </a:r>
          </a:p>
        </p:txBody>
      </p:sp>
      <p:sp>
        <p:nvSpPr>
          <p:cNvPr id="8" name="Oval 7"/>
          <p:cNvSpPr/>
          <p:nvPr/>
        </p:nvSpPr>
        <p:spPr>
          <a:xfrm>
            <a:off x="520362" y="4331370"/>
            <a:ext cx="274320" cy="274320"/>
          </a:xfrm>
          <a:prstGeom prst="ellipse">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FF0000"/>
                </a:solidFill>
              </a:rPr>
              <a:t>2</a:t>
            </a:r>
          </a:p>
        </p:txBody>
      </p:sp>
    </p:spTree>
    <p:extLst>
      <p:ext uri="{BB962C8B-B14F-4D97-AF65-F5344CB8AC3E}">
        <p14:creationId xmlns:p14="http://schemas.microsoft.com/office/powerpoint/2010/main" val="47711031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p:cNvPicPr>
            <a:picLocks noChangeAspect="1"/>
          </p:cNvPicPr>
          <p:nvPr/>
        </p:nvPicPr>
        <p:blipFill>
          <a:blip r:embed="rId2"/>
          <a:stretch>
            <a:fillRect/>
          </a:stretch>
        </p:blipFill>
        <p:spPr>
          <a:xfrm>
            <a:off x="441527" y="1796928"/>
            <a:ext cx="8448474" cy="1895285"/>
          </a:xfrm>
          <a:prstGeom prst="rect">
            <a:avLst/>
          </a:prstGeom>
        </p:spPr>
      </p:pic>
      <p:sp>
        <p:nvSpPr>
          <p:cNvPr id="2" name="Title 1"/>
          <p:cNvSpPr>
            <a:spLocks noGrp="1"/>
          </p:cNvSpPr>
          <p:nvPr>
            <p:ph type="title"/>
          </p:nvPr>
        </p:nvSpPr>
        <p:spPr/>
        <p:txBody>
          <a:bodyPr/>
          <a:lstStyle/>
          <a:p>
            <a:r>
              <a:rPr lang="en-US" dirty="0"/>
              <a:t>Add/Edit Provider (cont.)</a:t>
            </a:r>
          </a:p>
        </p:txBody>
      </p:sp>
      <p:sp>
        <p:nvSpPr>
          <p:cNvPr id="4" name="Slide Number Placeholder 3"/>
          <p:cNvSpPr>
            <a:spLocks noGrp="1"/>
          </p:cNvSpPr>
          <p:nvPr>
            <p:ph type="sldNum" sz="quarter" idx="12"/>
          </p:nvPr>
        </p:nvSpPr>
        <p:spPr/>
        <p:txBody>
          <a:bodyPr/>
          <a:lstStyle/>
          <a:p>
            <a:fld id="{9ED02AE2-7DAD-4645-BC87-240DD35DB531}" type="slidenum">
              <a:rPr lang="en-US" smtClean="0"/>
              <a:t>32</a:t>
            </a:fld>
            <a:endParaRPr lang="en-US" dirty="0"/>
          </a:p>
        </p:txBody>
      </p:sp>
      <p:sp>
        <p:nvSpPr>
          <p:cNvPr id="6" name="Content Placeholder 3"/>
          <p:cNvSpPr txBox="1">
            <a:spLocks/>
          </p:cNvSpPr>
          <p:nvPr/>
        </p:nvSpPr>
        <p:spPr>
          <a:xfrm>
            <a:off x="1150520" y="4365300"/>
            <a:ext cx="6842961" cy="1307367"/>
          </a:xfrm>
          <a:prstGeom prst="rect">
            <a:avLst/>
          </a:prstGeom>
          <a:solidFill>
            <a:schemeClr val="bg1"/>
          </a:solidFill>
          <a:ln>
            <a:solidFill>
              <a:schemeClr val="tx1"/>
            </a:solidFill>
          </a:ln>
        </p:spPr>
        <p:txBody>
          <a:bodyPr anchor="ct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indent="-457200">
              <a:buFont typeface="+mj-lt"/>
              <a:buAutoNum type="arabicPeriod"/>
            </a:pPr>
            <a:r>
              <a:rPr lang="en-US" sz="2200" dirty="0"/>
              <a:t>Add a new clinic to the provider.</a:t>
            </a:r>
          </a:p>
          <a:p>
            <a:pPr marL="457200" indent="-457200">
              <a:buFont typeface="+mj-lt"/>
              <a:buAutoNum type="arabicPeriod"/>
            </a:pPr>
            <a:r>
              <a:rPr lang="en-US" sz="2200" dirty="0"/>
              <a:t>Assign one or more users to clinics within the provider.</a:t>
            </a:r>
          </a:p>
          <a:p>
            <a:pPr marL="457200" indent="-457200">
              <a:buFont typeface="+mj-lt"/>
              <a:buAutoNum type="arabicPeriod"/>
            </a:pPr>
            <a:r>
              <a:rPr lang="en-US" sz="2200" dirty="0"/>
              <a:t>View or edit an existing clinic.</a:t>
            </a:r>
          </a:p>
        </p:txBody>
      </p:sp>
      <p:sp>
        <p:nvSpPr>
          <p:cNvPr id="7" name="Oval 6"/>
          <p:cNvSpPr/>
          <p:nvPr/>
        </p:nvSpPr>
        <p:spPr>
          <a:xfrm>
            <a:off x="1449531" y="1952296"/>
            <a:ext cx="274320" cy="274320"/>
          </a:xfrm>
          <a:prstGeom prst="ellipse">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FF0000"/>
                </a:solidFill>
              </a:rPr>
              <a:t>1</a:t>
            </a:r>
          </a:p>
        </p:txBody>
      </p:sp>
      <p:sp>
        <p:nvSpPr>
          <p:cNvPr id="8" name="Oval 7"/>
          <p:cNvSpPr/>
          <p:nvPr/>
        </p:nvSpPr>
        <p:spPr>
          <a:xfrm>
            <a:off x="3280495" y="1952296"/>
            <a:ext cx="274320" cy="274320"/>
          </a:xfrm>
          <a:prstGeom prst="ellipse">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FF0000"/>
                </a:solidFill>
              </a:rPr>
              <a:t>2</a:t>
            </a:r>
          </a:p>
        </p:txBody>
      </p:sp>
      <p:sp>
        <p:nvSpPr>
          <p:cNvPr id="9" name="Oval 8"/>
          <p:cNvSpPr/>
          <p:nvPr/>
        </p:nvSpPr>
        <p:spPr>
          <a:xfrm>
            <a:off x="7651078" y="2933726"/>
            <a:ext cx="274320" cy="274320"/>
          </a:xfrm>
          <a:prstGeom prst="ellipse">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FF0000"/>
                </a:solidFill>
              </a:rPr>
              <a:t>3</a:t>
            </a:r>
          </a:p>
        </p:txBody>
      </p:sp>
    </p:spTree>
    <p:extLst>
      <p:ext uri="{BB962C8B-B14F-4D97-AF65-F5344CB8AC3E}">
        <p14:creationId xmlns:p14="http://schemas.microsoft.com/office/powerpoint/2010/main" val="346338804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p:cNvPicPr>
            <a:picLocks noChangeAspect="1"/>
          </p:cNvPicPr>
          <p:nvPr/>
        </p:nvPicPr>
        <p:blipFill>
          <a:blip r:embed="rId2"/>
          <a:stretch>
            <a:fillRect/>
          </a:stretch>
        </p:blipFill>
        <p:spPr>
          <a:xfrm>
            <a:off x="1152952" y="1419619"/>
            <a:ext cx="6838095" cy="3152381"/>
          </a:xfrm>
          <a:prstGeom prst="rect">
            <a:avLst/>
          </a:prstGeom>
        </p:spPr>
      </p:pic>
      <p:sp>
        <p:nvSpPr>
          <p:cNvPr id="2" name="Title 1"/>
          <p:cNvSpPr>
            <a:spLocks noGrp="1"/>
          </p:cNvSpPr>
          <p:nvPr>
            <p:ph type="title"/>
          </p:nvPr>
        </p:nvSpPr>
        <p:spPr/>
        <p:txBody>
          <a:bodyPr/>
          <a:lstStyle/>
          <a:p>
            <a:r>
              <a:rPr lang="en-US" dirty="0"/>
              <a:t>Add/Edit Clinic</a:t>
            </a:r>
          </a:p>
        </p:txBody>
      </p:sp>
      <p:sp>
        <p:nvSpPr>
          <p:cNvPr id="4" name="Slide Number Placeholder 3"/>
          <p:cNvSpPr>
            <a:spLocks noGrp="1"/>
          </p:cNvSpPr>
          <p:nvPr>
            <p:ph type="sldNum" sz="quarter" idx="12"/>
          </p:nvPr>
        </p:nvSpPr>
        <p:spPr/>
        <p:txBody>
          <a:bodyPr/>
          <a:lstStyle/>
          <a:p>
            <a:fld id="{9ED02AE2-7DAD-4645-BC87-240DD35DB531}" type="slidenum">
              <a:rPr lang="en-US" smtClean="0"/>
              <a:t>33</a:t>
            </a:fld>
            <a:endParaRPr lang="en-US" dirty="0"/>
          </a:p>
        </p:txBody>
      </p:sp>
      <p:sp>
        <p:nvSpPr>
          <p:cNvPr id="6" name="Content Placeholder 3"/>
          <p:cNvSpPr txBox="1">
            <a:spLocks/>
          </p:cNvSpPr>
          <p:nvPr/>
        </p:nvSpPr>
        <p:spPr>
          <a:xfrm>
            <a:off x="628650" y="4572000"/>
            <a:ext cx="7886700" cy="1612233"/>
          </a:xfrm>
          <a:prstGeom prst="rect">
            <a:avLst/>
          </a:prstGeom>
          <a:solidFill>
            <a:schemeClr val="bg1"/>
          </a:solidFill>
          <a:ln>
            <a:solidFill>
              <a:schemeClr val="tx1"/>
            </a:solidFill>
          </a:ln>
        </p:spPr>
        <p:txBody>
          <a:bodyPr anchor="ct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indent="-457200">
              <a:buFont typeface="+mj-lt"/>
              <a:buAutoNum type="arabicPeriod"/>
            </a:pPr>
            <a:r>
              <a:rPr lang="en-US" sz="2200" b="1" dirty="0"/>
              <a:t>Clinic Codes </a:t>
            </a:r>
            <a:r>
              <a:rPr lang="en-US" sz="2200" dirty="0"/>
              <a:t>must be unique.</a:t>
            </a:r>
          </a:p>
          <a:p>
            <a:pPr marL="457200" indent="-457200">
              <a:buFont typeface="+mj-lt"/>
              <a:buAutoNum type="arabicPeriod"/>
            </a:pPr>
            <a:r>
              <a:rPr lang="en-US" sz="2200" dirty="0"/>
              <a:t>The </a:t>
            </a:r>
            <a:r>
              <a:rPr lang="en-US" sz="2200" b="1" dirty="0"/>
              <a:t>Clinic Name</a:t>
            </a:r>
            <a:r>
              <a:rPr lang="en-US" sz="2200" dirty="0"/>
              <a:t> displays in drop down menus throughout the system.</a:t>
            </a:r>
          </a:p>
          <a:p>
            <a:pPr marL="457200" indent="-457200">
              <a:buFont typeface="+mj-lt"/>
              <a:buAutoNum type="arabicPeriod"/>
            </a:pPr>
            <a:r>
              <a:rPr lang="en-US" sz="2200" dirty="0"/>
              <a:t>Clinics are not deleted. Instead, mark them as INACTIVE.</a:t>
            </a:r>
          </a:p>
        </p:txBody>
      </p:sp>
      <p:sp>
        <p:nvSpPr>
          <p:cNvPr id="7" name="Oval 6"/>
          <p:cNvSpPr/>
          <p:nvPr/>
        </p:nvSpPr>
        <p:spPr>
          <a:xfrm>
            <a:off x="1015792" y="2222485"/>
            <a:ext cx="274320" cy="274320"/>
          </a:xfrm>
          <a:prstGeom prst="ellipse">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FF0000"/>
                </a:solidFill>
              </a:rPr>
              <a:t>1</a:t>
            </a:r>
          </a:p>
        </p:txBody>
      </p:sp>
      <p:sp>
        <p:nvSpPr>
          <p:cNvPr id="8" name="Oval 7"/>
          <p:cNvSpPr/>
          <p:nvPr/>
        </p:nvSpPr>
        <p:spPr>
          <a:xfrm>
            <a:off x="2737702" y="1948165"/>
            <a:ext cx="274320" cy="274320"/>
          </a:xfrm>
          <a:prstGeom prst="ellipse">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FF0000"/>
                </a:solidFill>
              </a:rPr>
              <a:t>2</a:t>
            </a:r>
          </a:p>
        </p:txBody>
      </p:sp>
      <p:sp>
        <p:nvSpPr>
          <p:cNvPr id="9" name="Oval 8"/>
          <p:cNvSpPr/>
          <p:nvPr/>
        </p:nvSpPr>
        <p:spPr>
          <a:xfrm>
            <a:off x="5633370" y="1948165"/>
            <a:ext cx="274320" cy="274320"/>
          </a:xfrm>
          <a:prstGeom prst="ellipse">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FF0000"/>
                </a:solidFill>
              </a:rPr>
              <a:t>3</a:t>
            </a:r>
          </a:p>
        </p:txBody>
      </p:sp>
    </p:spTree>
    <p:extLst>
      <p:ext uri="{BB962C8B-B14F-4D97-AF65-F5344CB8AC3E}">
        <p14:creationId xmlns:p14="http://schemas.microsoft.com/office/powerpoint/2010/main" val="233333798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B89E8ACD-D6CA-4FEB-9925-9EF906786419}"/>
              </a:ext>
            </a:extLst>
          </p:cNvPr>
          <p:cNvPicPr>
            <a:picLocks noChangeAspect="1"/>
          </p:cNvPicPr>
          <p:nvPr/>
        </p:nvPicPr>
        <p:blipFill>
          <a:blip r:embed="rId2"/>
          <a:stretch>
            <a:fillRect/>
          </a:stretch>
        </p:blipFill>
        <p:spPr>
          <a:xfrm>
            <a:off x="380241" y="3139132"/>
            <a:ext cx="8763759" cy="2659610"/>
          </a:xfrm>
          <a:prstGeom prst="rect">
            <a:avLst/>
          </a:prstGeom>
        </p:spPr>
      </p:pic>
      <p:sp>
        <p:nvSpPr>
          <p:cNvPr id="2" name="Title 1"/>
          <p:cNvSpPr>
            <a:spLocks noGrp="1"/>
          </p:cNvSpPr>
          <p:nvPr>
            <p:ph type="title"/>
          </p:nvPr>
        </p:nvSpPr>
        <p:spPr/>
        <p:txBody>
          <a:bodyPr/>
          <a:lstStyle/>
          <a:p>
            <a:r>
              <a:rPr lang="en-US" dirty="0"/>
              <a:t>Assign Users to Clinics</a:t>
            </a:r>
          </a:p>
        </p:txBody>
      </p:sp>
      <p:sp>
        <p:nvSpPr>
          <p:cNvPr id="4" name="Slide Number Placeholder 3"/>
          <p:cNvSpPr>
            <a:spLocks noGrp="1"/>
          </p:cNvSpPr>
          <p:nvPr>
            <p:ph type="sldNum" sz="quarter" idx="12"/>
          </p:nvPr>
        </p:nvSpPr>
        <p:spPr/>
        <p:txBody>
          <a:bodyPr/>
          <a:lstStyle/>
          <a:p>
            <a:fld id="{9ED02AE2-7DAD-4645-BC87-240DD35DB531}" type="slidenum">
              <a:rPr lang="en-US" smtClean="0"/>
              <a:t>34</a:t>
            </a:fld>
            <a:endParaRPr lang="en-US" dirty="0"/>
          </a:p>
        </p:txBody>
      </p:sp>
      <p:sp>
        <p:nvSpPr>
          <p:cNvPr id="7" name="Content Placeholder 3"/>
          <p:cNvSpPr txBox="1">
            <a:spLocks/>
          </p:cNvSpPr>
          <p:nvPr/>
        </p:nvSpPr>
        <p:spPr>
          <a:xfrm>
            <a:off x="2514600" y="1690689"/>
            <a:ext cx="6000750" cy="1608299"/>
          </a:xfrm>
          <a:prstGeom prst="rect">
            <a:avLst/>
          </a:prstGeom>
          <a:solidFill>
            <a:schemeClr val="bg1"/>
          </a:solidFill>
          <a:ln>
            <a:solidFill>
              <a:schemeClr val="tx1"/>
            </a:solidFill>
          </a:ln>
        </p:spPr>
        <p:txBody>
          <a:bodyPr anchor="ct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indent="-457200">
              <a:buFont typeface="+mj-lt"/>
              <a:buAutoNum type="arabicPeriod"/>
            </a:pPr>
            <a:r>
              <a:rPr lang="en-US" sz="2400" dirty="0"/>
              <a:t>Enter a user to associate to the clinic.</a:t>
            </a:r>
          </a:p>
          <a:p>
            <a:pPr marL="457200" indent="-457200">
              <a:buFont typeface="+mj-lt"/>
              <a:buAutoNum type="arabicPeriod"/>
            </a:pPr>
            <a:r>
              <a:rPr lang="en-US" sz="2400" dirty="0"/>
              <a:t>Enter user specific details to further narrow results.</a:t>
            </a:r>
          </a:p>
          <a:p>
            <a:pPr marL="457200" indent="-457200">
              <a:buFont typeface="+mj-lt"/>
              <a:buAutoNum type="arabicPeriod"/>
            </a:pPr>
            <a:r>
              <a:rPr lang="en-US" sz="2400" dirty="0"/>
              <a:t>Click </a:t>
            </a:r>
            <a:r>
              <a:rPr lang="en-US" sz="2400" b="1" dirty="0"/>
              <a:t>Delete</a:t>
            </a:r>
            <a:r>
              <a:rPr lang="en-US" sz="2400" dirty="0"/>
              <a:t> to remove a clinic association.</a:t>
            </a:r>
          </a:p>
        </p:txBody>
      </p:sp>
      <p:sp>
        <p:nvSpPr>
          <p:cNvPr id="8" name="Oval 7"/>
          <p:cNvSpPr/>
          <p:nvPr/>
        </p:nvSpPr>
        <p:spPr>
          <a:xfrm>
            <a:off x="1052909" y="3735320"/>
            <a:ext cx="274320" cy="274320"/>
          </a:xfrm>
          <a:prstGeom prst="ellipse">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FF0000"/>
                </a:solidFill>
              </a:rPr>
              <a:t>1</a:t>
            </a:r>
          </a:p>
        </p:txBody>
      </p:sp>
      <p:sp>
        <p:nvSpPr>
          <p:cNvPr id="9" name="Oval 8"/>
          <p:cNvSpPr/>
          <p:nvPr/>
        </p:nvSpPr>
        <p:spPr>
          <a:xfrm>
            <a:off x="1779537" y="4331777"/>
            <a:ext cx="274320" cy="274320"/>
          </a:xfrm>
          <a:prstGeom prst="ellipse">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FF0000"/>
                </a:solidFill>
              </a:rPr>
              <a:t>2</a:t>
            </a:r>
          </a:p>
        </p:txBody>
      </p:sp>
      <p:pic>
        <p:nvPicPr>
          <p:cNvPr id="6" name="Picture 5">
            <a:extLst>
              <a:ext uri="{FF2B5EF4-FFF2-40B4-BE49-F238E27FC236}">
                <a16:creationId xmlns:a16="http://schemas.microsoft.com/office/drawing/2014/main" id="{A1EBEBE6-C1B3-44F0-935C-DB115B84F667}"/>
              </a:ext>
            </a:extLst>
          </p:cNvPr>
          <p:cNvPicPr>
            <a:picLocks noChangeAspect="1"/>
          </p:cNvPicPr>
          <p:nvPr/>
        </p:nvPicPr>
        <p:blipFill>
          <a:blip r:embed="rId3"/>
          <a:stretch>
            <a:fillRect/>
          </a:stretch>
        </p:blipFill>
        <p:spPr>
          <a:xfrm>
            <a:off x="8942814" y="4689343"/>
            <a:ext cx="402371" cy="493819"/>
          </a:xfrm>
          <a:prstGeom prst="rect">
            <a:avLst/>
          </a:prstGeom>
        </p:spPr>
      </p:pic>
    </p:spTree>
    <p:extLst>
      <p:ext uri="{BB962C8B-B14F-4D97-AF65-F5344CB8AC3E}">
        <p14:creationId xmlns:p14="http://schemas.microsoft.com/office/powerpoint/2010/main" val="87086488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21F99A-4AF7-4454-9E5D-627EE0160649}"/>
              </a:ext>
            </a:extLst>
          </p:cNvPr>
          <p:cNvSpPr>
            <a:spLocks noGrp="1"/>
          </p:cNvSpPr>
          <p:nvPr>
            <p:ph type="title"/>
          </p:nvPr>
        </p:nvSpPr>
        <p:spPr/>
        <p:txBody>
          <a:bodyPr/>
          <a:lstStyle/>
          <a:p>
            <a:r>
              <a:rPr lang="en-US" dirty="0"/>
              <a:t>Manage User Associations</a:t>
            </a:r>
          </a:p>
        </p:txBody>
      </p:sp>
      <p:sp>
        <p:nvSpPr>
          <p:cNvPr id="3" name="Content Placeholder 2">
            <a:extLst>
              <a:ext uri="{FF2B5EF4-FFF2-40B4-BE49-F238E27FC236}">
                <a16:creationId xmlns:a16="http://schemas.microsoft.com/office/drawing/2014/main" id="{1DBCB3E6-BD4F-4D49-864B-6996DA341FD4}"/>
              </a:ext>
            </a:extLst>
          </p:cNvPr>
          <p:cNvSpPr>
            <a:spLocks noGrp="1"/>
          </p:cNvSpPr>
          <p:nvPr>
            <p:ph idx="1"/>
          </p:nvPr>
        </p:nvSpPr>
        <p:spPr/>
        <p:txBody>
          <a:bodyPr/>
          <a:lstStyle/>
          <a:p>
            <a:r>
              <a:rPr lang="en-US" dirty="0"/>
              <a:t>Used only for non-global users</a:t>
            </a:r>
          </a:p>
          <a:p>
            <a:r>
              <a:rPr lang="en-US" dirty="0"/>
              <a:t>Can be used to associate or dissociate many users to Clinic(s) at once.</a:t>
            </a:r>
          </a:p>
        </p:txBody>
      </p:sp>
      <p:sp>
        <p:nvSpPr>
          <p:cNvPr id="4" name="Slide Number Placeholder 3">
            <a:extLst>
              <a:ext uri="{FF2B5EF4-FFF2-40B4-BE49-F238E27FC236}">
                <a16:creationId xmlns:a16="http://schemas.microsoft.com/office/drawing/2014/main" id="{07C5FF2E-EBB4-43B2-96B4-0B240765DAC5}"/>
              </a:ext>
            </a:extLst>
          </p:cNvPr>
          <p:cNvSpPr>
            <a:spLocks noGrp="1"/>
          </p:cNvSpPr>
          <p:nvPr>
            <p:ph type="sldNum" sz="quarter" idx="12"/>
          </p:nvPr>
        </p:nvSpPr>
        <p:spPr/>
        <p:txBody>
          <a:bodyPr/>
          <a:lstStyle/>
          <a:p>
            <a:fld id="{9ED02AE2-7DAD-4645-BC87-240DD35DB531}" type="slidenum">
              <a:rPr lang="en-US" smtClean="0"/>
              <a:t>35</a:t>
            </a:fld>
            <a:endParaRPr lang="en-US" dirty="0"/>
          </a:p>
        </p:txBody>
      </p:sp>
    </p:spTree>
    <p:extLst>
      <p:ext uri="{BB962C8B-B14F-4D97-AF65-F5344CB8AC3E}">
        <p14:creationId xmlns:p14="http://schemas.microsoft.com/office/powerpoint/2010/main" val="77619698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Content Placeholder 11">
            <a:extLst>
              <a:ext uri="{FF2B5EF4-FFF2-40B4-BE49-F238E27FC236}">
                <a16:creationId xmlns:a16="http://schemas.microsoft.com/office/drawing/2014/main" id="{674FB0BC-705E-483B-AF1C-E403CD3DB02A}"/>
              </a:ext>
            </a:extLst>
          </p:cNvPr>
          <p:cNvPicPr>
            <a:picLocks noGrp="1" noChangeAspect="1"/>
          </p:cNvPicPr>
          <p:nvPr>
            <p:ph idx="1"/>
          </p:nvPr>
        </p:nvPicPr>
        <p:blipFill>
          <a:blip r:embed="rId2"/>
          <a:stretch>
            <a:fillRect/>
          </a:stretch>
        </p:blipFill>
        <p:spPr>
          <a:xfrm>
            <a:off x="1035091" y="1690689"/>
            <a:ext cx="6620972" cy="4351338"/>
          </a:xfrm>
          <a:prstGeom prst="rect">
            <a:avLst/>
          </a:prstGeom>
        </p:spPr>
      </p:pic>
      <p:sp>
        <p:nvSpPr>
          <p:cNvPr id="2" name="Title 1">
            <a:extLst>
              <a:ext uri="{FF2B5EF4-FFF2-40B4-BE49-F238E27FC236}">
                <a16:creationId xmlns:a16="http://schemas.microsoft.com/office/drawing/2014/main" id="{BB21F99A-4AF7-4454-9E5D-627EE0160649}"/>
              </a:ext>
            </a:extLst>
          </p:cNvPr>
          <p:cNvSpPr>
            <a:spLocks noGrp="1"/>
          </p:cNvSpPr>
          <p:nvPr>
            <p:ph type="title"/>
          </p:nvPr>
        </p:nvSpPr>
        <p:spPr/>
        <p:txBody>
          <a:bodyPr/>
          <a:lstStyle/>
          <a:p>
            <a:r>
              <a:rPr lang="en-US" dirty="0"/>
              <a:t>Manage User Associations (cont.)</a:t>
            </a:r>
          </a:p>
        </p:txBody>
      </p:sp>
      <p:sp>
        <p:nvSpPr>
          <p:cNvPr id="4" name="Slide Number Placeholder 3">
            <a:extLst>
              <a:ext uri="{FF2B5EF4-FFF2-40B4-BE49-F238E27FC236}">
                <a16:creationId xmlns:a16="http://schemas.microsoft.com/office/drawing/2014/main" id="{07C5FF2E-EBB4-43B2-96B4-0B240765DAC5}"/>
              </a:ext>
            </a:extLst>
          </p:cNvPr>
          <p:cNvSpPr>
            <a:spLocks noGrp="1"/>
          </p:cNvSpPr>
          <p:nvPr>
            <p:ph type="sldNum" sz="quarter" idx="12"/>
          </p:nvPr>
        </p:nvSpPr>
        <p:spPr/>
        <p:txBody>
          <a:bodyPr/>
          <a:lstStyle/>
          <a:p>
            <a:fld id="{9ED02AE2-7DAD-4645-BC87-240DD35DB531}" type="slidenum">
              <a:rPr lang="en-US" smtClean="0"/>
              <a:t>36</a:t>
            </a:fld>
            <a:endParaRPr lang="en-US" dirty="0"/>
          </a:p>
        </p:txBody>
      </p:sp>
      <p:pic>
        <p:nvPicPr>
          <p:cNvPr id="6" name="Picture 5">
            <a:extLst>
              <a:ext uri="{FF2B5EF4-FFF2-40B4-BE49-F238E27FC236}">
                <a16:creationId xmlns:a16="http://schemas.microsoft.com/office/drawing/2014/main" id="{1BEC8BF8-CED5-43D1-AB4B-153AD0EEBDC0}"/>
              </a:ext>
            </a:extLst>
          </p:cNvPr>
          <p:cNvPicPr>
            <a:picLocks noChangeAspect="1"/>
          </p:cNvPicPr>
          <p:nvPr/>
        </p:nvPicPr>
        <p:blipFill>
          <a:blip r:embed="rId3"/>
          <a:stretch>
            <a:fillRect/>
          </a:stretch>
        </p:blipFill>
        <p:spPr>
          <a:xfrm>
            <a:off x="6173488" y="2541927"/>
            <a:ext cx="402371" cy="493819"/>
          </a:xfrm>
          <a:prstGeom prst="rect">
            <a:avLst/>
          </a:prstGeom>
        </p:spPr>
      </p:pic>
      <p:pic>
        <p:nvPicPr>
          <p:cNvPr id="8" name="Picture 7">
            <a:extLst>
              <a:ext uri="{FF2B5EF4-FFF2-40B4-BE49-F238E27FC236}">
                <a16:creationId xmlns:a16="http://schemas.microsoft.com/office/drawing/2014/main" id="{4BD858DE-2873-406D-8D22-C48D8100CCDF}"/>
              </a:ext>
            </a:extLst>
          </p:cNvPr>
          <p:cNvPicPr>
            <a:picLocks noChangeAspect="1"/>
          </p:cNvPicPr>
          <p:nvPr/>
        </p:nvPicPr>
        <p:blipFill>
          <a:blip r:embed="rId4"/>
          <a:stretch>
            <a:fillRect/>
          </a:stretch>
        </p:blipFill>
        <p:spPr>
          <a:xfrm>
            <a:off x="1614036" y="2917763"/>
            <a:ext cx="402371" cy="493819"/>
          </a:xfrm>
          <a:prstGeom prst="rect">
            <a:avLst/>
          </a:prstGeom>
        </p:spPr>
      </p:pic>
      <p:pic>
        <p:nvPicPr>
          <p:cNvPr id="9" name="Picture 8">
            <a:extLst>
              <a:ext uri="{FF2B5EF4-FFF2-40B4-BE49-F238E27FC236}">
                <a16:creationId xmlns:a16="http://schemas.microsoft.com/office/drawing/2014/main" id="{7A8A4CFD-77D9-494D-813E-1E9E288C3892}"/>
              </a:ext>
            </a:extLst>
          </p:cNvPr>
          <p:cNvPicPr>
            <a:picLocks noChangeAspect="1"/>
          </p:cNvPicPr>
          <p:nvPr/>
        </p:nvPicPr>
        <p:blipFill>
          <a:blip r:embed="rId5"/>
          <a:stretch>
            <a:fillRect/>
          </a:stretch>
        </p:blipFill>
        <p:spPr>
          <a:xfrm>
            <a:off x="2058075" y="4535836"/>
            <a:ext cx="402371" cy="493819"/>
          </a:xfrm>
          <a:prstGeom prst="rect">
            <a:avLst/>
          </a:prstGeom>
        </p:spPr>
      </p:pic>
      <p:sp>
        <p:nvSpPr>
          <p:cNvPr id="10" name="TextBox 9">
            <a:extLst>
              <a:ext uri="{FF2B5EF4-FFF2-40B4-BE49-F238E27FC236}">
                <a16:creationId xmlns:a16="http://schemas.microsoft.com/office/drawing/2014/main" id="{C104E678-2221-4EAB-9679-6AC6C1BFBE61}"/>
              </a:ext>
            </a:extLst>
          </p:cNvPr>
          <p:cNvSpPr txBox="1"/>
          <p:nvPr/>
        </p:nvSpPr>
        <p:spPr>
          <a:xfrm>
            <a:off x="3448594" y="3500846"/>
            <a:ext cx="5066756" cy="1569660"/>
          </a:xfrm>
          <a:prstGeom prst="rect">
            <a:avLst/>
          </a:prstGeom>
          <a:solidFill>
            <a:schemeClr val="bg1"/>
          </a:solidFill>
          <a:ln w="9525">
            <a:solidFill>
              <a:schemeClr val="tx1"/>
            </a:solidFill>
          </a:ln>
        </p:spPr>
        <p:txBody>
          <a:bodyPr wrap="square" rtlCol="0">
            <a:spAutoFit/>
          </a:bodyPr>
          <a:lstStyle/>
          <a:p>
            <a:pPr marL="342900" indent="-342900">
              <a:buFont typeface="+mj-lt"/>
              <a:buAutoNum type="arabicPeriod"/>
            </a:pPr>
            <a:r>
              <a:rPr lang="en-US" sz="2400" dirty="0"/>
              <a:t>Select </a:t>
            </a:r>
            <a:r>
              <a:rPr lang="en-US" sz="2400" b="1" dirty="0"/>
              <a:t>Associate</a:t>
            </a:r>
            <a:r>
              <a:rPr lang="en-US" sz="2400" dirty="0"/>
              <a:t> or </a:t>
            </a:r>
            <a:r>
              <a:rPr lang="en-US" sz="2400" b="1" dirty="0"/>
              <a:t>Disassociate</a:t>
            </a:r>
          </a:p>
          <a:p>
            <a:pPr marL="342900" indent="-342900">
              <a:buFont typeface="+mj-lt"/>
              <a:buAutoNum type="arabicPeriod"/>
            </a:pPr>
            <a:r>
              <a:rPr lang="en-US" sz="2400" dirty="0"/>
              <a:t>Enter and select </a:t>
            </a:r>
            <a:r>
              <a:rPr lang="en-US" sz="2400" b="1" dirty="0"/>
              <a:t>User</a:t>
            </a:r>
            <a:r>
              <a:rPr lang="en-US" sz="2400" dirty="0"/>
              <a:t>(s) </a:t>
            </a:r>
          </a:p>
          <a:p>
            <a:pPr marL="342900" indent="-342900">
              <a:buFont typeface="+mj-lt"/>
              <a:buAutoNum type="arabicPeriod"/>
            </a:pPr>
            <a:r>
              <a:rPr lang="en-US" sz="2400" dirty="0"/>
              <a:t>Enter and select </a:t>
            </a:r>
            <a:r>
              <a:rPr lang="en-US" sz="2400" b="1" dirty="0"/>
              <a:t>Provider/Clinic</a:t>
            </a:r>
            <a:r>
              <a:rPr lang="en-US" sz="2400" dirty="0"/>
              <a:t>(s)</a:t>
            </a:r>
          </a:p>
          <a:p>
            <a:pPr marL="342900" indent="-342900">
              <a:buFont typeface="+mj-lt"/>
              <a:buAutoNum type="arabicPeriod"/>
            </a:pPr>
            <a:r>
              <a:rPr lang="en-US" sz="2400" dirty="0"/>
              <a:t>Click </a:t>
            </a:r>
            <a:r>
              <a:rPr lang="en-US" sz="2400" b="1" dirty="0"/>
              <a:t>Update</a:t>
            </a:r>
            <a:r>
              <a:rPr lang="en-US" sz="2400" dirty="0"/>
              <a:t> to process changes</a:t>
            </a:r>
          </a:p>
        </p:txBody>
      </p:sp>
      <p:sp>
        <p:nvSpPr>
          <p:cNvPr id="7" name="Rectangle 6">
            <a:extLst>
              <a:ext uri="{FF2B5EF4-FFF2-40B4-BE49-F238E27FC236}">
                <a16:creationId xmlns:a16="http://schemas.microsoft.com/office/drawing/2014/main" id="{B8B0184E-1882-4C3B-961A-FA35B2420629}"/>
              </a:ext>
            </a:extLst>
          </p:cNvPr>
          <p:cNvSpPr/>
          <p:nvPr/>
        </p:nvSpPr>
        <p:spPr>
          <a:xfrm>
            <a:off x="5810596" y="1690689"/>
            <a:ext cx="1840484" cy="38613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1" name="Picture 10">
            <a:extLst>
              <a:ext uri="{FF2B5EF4-FFF2-40B4-BE49-F238E27FC236}">
                <a16:creationId xmlns:a16="http://schemas.microsoft.com/office/drawing/2014/main" id="{86FE2D60-0526-4CB3-BEC7-604291220EBE}"/>
              </a:ext>
            </a:extLst>
          </p:cNvPr>
          <p:cNvPicPr>
            <a:picLocks noChangeAspect="1"/>
          </p:cNvPicPr>
          <p:nvPr/>
        </p:nvPicPr>
        <p:blipFill>
          <a:blip r:embed="rId6"/>
          <a:stretch>
            <a:fillRect/>
          </a:stretch>
        </p:blipFill>
        <p:spPr>
          <a:xfrm>
            <a:off x="6400800" y="1779182"/>
            <a:ext cx="1173582" cy="297206"/>
          </a:xfrm>
          <a:prstGeom prst="rect">
            <a:avLst/>
          </a:prstGeom>
        </p:spPr>
      </p:pic>
      <p:sp>
        <p:nvSpPr>
          <p:cNvPr id="3" name="Oval 2">
            <a:extLst>
              <a:ext uri="{FF2B5EF4-FFF2-40B4-BE49-F238E27FC236}">
                <a16:creationId xmlns:a16="http://schemas.microsoft.com/office/drawing/2014/main" id="{AB42DEB8-389C-45E8-8D5C-1F5E7D6AE5EA}"/>
              </a:ext>
            </a:extLst>
          </p:cNvPr>
          <p:cNvSpPr/>
          <p:nvPr/>
        </p:nvSpPr>
        <p:spPr>
          <a:xfrm>
            <a:off x="7405965" y="1571381"/>
            <a:ext cx="283464" cy="301752"/>
          </a:xfrm>
          <a:prstGeom prst="ellipse">
            <a:avLst/>
          </a:prstGeom>
          <a:solidFill>
            <a:schemeClr val="bg1"/>
          </a:solid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FF0000"/>
                </a:solidFill>
              </a:rPr>
              <a:t>4</a:t>
            </a:r>
          </a:p>
        </p:txBody>
      </p:sp>
    </p:spTree>
    <p:extLst>
      <p:ext uri="{BB962C8B-B14F-4D97-AF65-F5344CB8AC3E}">
        <p14:creationId xmlns:p14="http://schemas.microsoft.com/office/powerpoint/2010/main" val="274398035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49" y="365126"/>
            <a:ext cx="8370971" cy="1325563"/>
          </a:xfrm>
        </p:spPr>
        <p:txBody>
          <a:bodyPr>
            <a:normAutofit/>
          </a:bodyPr>
          <a:lstStyle/>
          <a:p>
            <a:r>
              <a:rPr lang="en-US" sz="4000" dirty="0"/>
              <a:t>School District / School Administration</a:t>
            </a:r>
          </a:p>
        </p:txBody>
      </p:sp>
      <p:sp>
        <p:nvSpPr>
          <p:cNvPr id="3" name="Content Placeholder 2"/>
          <p:cNvSpPr>
            <a:spLocks noGrp="1"/>
          </p:cNvSpPr>
          <p:nvPr>
            <p:ph idx="1"/>
          </p:nvPr>
        </p:nvSpPr>
        <p:spPr/>
        <p:txBody>
          <a:bodyPr/>
          <a:lstStyle/>
          <a:p>
            <a:r>
              <a:rPr lang="en-US" dirty="0"/>
              <a:t>Search for an existing school district or create a new school district</a:t>
            </a:r>
          </a:p>
          <a:p>
            <a:r>
              <a:rPr lang="en-US" dirty="0"/>
              <a:t>Create one or more schools within a school district</a:t>
            </a:r>
          </a:p>
          <a:p>
            <a:r>
              <a:rPr lang="en-US" dirty="0"/>
              <a:t>Assign one or more users to a school</a:t>
            </a:r>
          </a:p>
        </p:txBody>
      </p:sp>
      <p:sp>
        <p:nvSpPr>
          <p:cNvPr id="4" name="Slide Number Placeholder 3"/>
          <p:cNvSpPr>
            <a:spLocks noGrp="1"/>
          </p:cNvSpPr>
          <p:nvPr>
            <p:ph type="sldNum" sz="quarter" idx="12"/>
          </p:nvPr>
        </p:nvSpPr>
        <p:spPr/>
        <p:txBody>
          <a:bodyPr/>
          <a:lstStyle/>
          <a:p>
            <a:fld id="{9ED02AE2-7DAD-4645-BC87-240DD35DB531}" type="slidenum">
              <a:rPr lang="en-US" smtClean="0"/>
              <a:t>37</a:t>
            </a:fld>
            <a:endParaRPr lang="en-US" dirty="0"/>
          </a:p>
        </p:txBody>
      </p:sp>
    </p:spTree>
    <p:extLst>
      <p:ext uri="{BB962C8B-B14F-4D97-AF65-F5344CB8AC3E}">
        <p14:creationId xmlns:p14="http://schemas.microsoft.com/office/powerpoint/2010/main" val="21323636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F34A9B26-E433-4513-AE2F-6A8F544919D0}"/>
              </a:ext>
            </a:extLst>
          </p:cNvPr>
          <p:cNvPicPr>
            <a:picLocks noChangeAspect="1"/>
          </p:cNvPicPr>
          <p:nvPr/>
        </p:nvPicPr>
        <p:blipFill>
          <a:blip r:embed="rId2"/>
          <a:stretch>
            <a:fillRect/>
          </a:stretch>
        </p:blipFill>
        <p:spPr>
          <a:xfrm>
            <a:off x="1794070" y="1085503"/>
            <a:ext cx="5891122" cy="3544365"/>
          </a:xfrm>
          <a:prstGeom prst="rect">
            <a:avLst/>
          </a:prstGeom>
        </p:spPr>
      </p:pic>
      <p:sp>
        <p:nvSpPr>
          <p:cNvPr id="2" name="Title 1"/>
          <p:cNvSpPr>
            <a:spLocks noGrp="1"/>
          </p:cNvSpPr>
          <p:nvPr>
            <p:ph type="title"/>
          </p:nvPr>
        </p:nvSpPr>
        <p:spPr>
          <a:xfrm>
            <a:off x="628650" y="6538"/>
            <a:ext cx="8515350" cy="1325563"/>
          </a:xfrm>
        </p:spPr>
        <p:txBody>
          <a:bodyPr>
            <a:normAutofit/>
          </a:bodyPr>
          <a:lstStyle/>
          <a:p>
            <a:r>
              <a:rPr lang="en-US" sz="4000" dirty="0"/>
              <a:t>School District / School</a:t>
            </a:r>
            <a:r>
              <a:rPr lang="en-US" sz="4300" dirty="0"/>
              <a:t> Administration </a:t>
            </a:r>
          </a:p>
        </p:txBody>
      </p:sp>
      <p:sp>
        <p:nvSpPr>
          <p:cNvPr id="4" name="Slide Number Placeholder 3"/>
          <p:cNvSpPr>
            <a:spLocks noGrp="1"/>
          </p:cNvSpPr>
          <p:nvPr>
            <p:ph type="sldNum" sz="quarter" idx="12"/>
          </p:nvPr>
        </p:nvSpPr>
        <p:spPr/>
        <p:txBody>
          <a:bodyPr/>
          <a:lstStyle/>
          <a:p>
            <a:fld id="{9ED02AE2-7DAD-4645-BC87-240DD35DB531}" type="slidenum">
              <a:rPr lang="en-US" smtClean="0"/>
              <a:t>38</a:t>
            </a:fld>
            <a:endParaRPr lang="en-US" dirty="0"/>
          </a:p>
        </p:txBody>
      </p:sp>
      <p:sp>
        <p:nvSpPr>
          <p:cNvPr id="6" name="Content Placeholder 3"/>
          <p:cNvSpPr txBox="1">
            <a:spLocks/>
          </p:cNvSpPr>
          <p:nvPr/>
        </p:nvSpPr>
        <p:spPr>
          <a:xfrm>
            <a:off x="751974" y="4796562"/>
            <a:ext cx="7640052" cy="1368823"/>
          </a:xfrm>
          <a:prstGeom prst="rect">
            <a:avLst/>
          </a:prstGeom>
          <a:solidFill>
            <a:schemeClr val="bg1"/>
          </a:solidFill>
          <a:ln>
            <a:solidFill>
              <a:schemeClr val="tx1"/>
            </a:solidFill>
          </a:ln>
        </p:spPr>
        <p:txBody>
          <a:bodyPr anchor="ct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indent="-457200">
              <a:buFont typeface="+mj-lt"/>
              <a:buAutoNum type="arabicPeriod"/>
            </a:pPr>
            <a:r>
              <a:rPr lang="en-US" sz="2400" dirty="0"/>
              <a:t>Search for school districts or schools.</a:t>
            </a:r>
          </a:p>
          <a:p>
            <a:pPr marL="457200" indent="-457200">
              <a:buFont typeface="+mj-lt"/>
              <a:buAutoNum type="arabicPeriod"/>
            </a:pPr>
            <a:r>
              <a:rPr lang="en-US" sz="2400" dirty="0"/>
              <a:t>Click to view or edit an existing school district or school.</a:t>
            </a:r>
          </a:p>
          <a:p>
            <a:pPr marL="457200" indent="-457200">
              <a:buFont typeface="+mj-lt"/>
              <a:buAutoNum type="arabicPeriod"/>
            </a:pPr>
            <a:r>
              <a:rPr lang="en-US" sz="2400" dirty="0"/>
              <a:t>Click to add a new school district. </a:t>
            </a:r>
          </a:p>
        </p:txBody>
      </p:sp>
      <p:sp>
        <p:nvSpPr>
          <p:cNvPr id="8" name="Oval 7"/>
          <p:cNvSpPr/>
          <p:nvPr/>
        </p:nvSpPr>
        <p:spPr>
          <a:xfrm>
            <a:off x="7620746" y="4211593"/>
            <a:ext cx="274320" cy="274320"/>
          </a:xfrm>
          <a:prstGeom prst="ellipse">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FF0000"/>
                </a:solidFill>
              </a:rPr>
              <a:t>2</a:t>
            </a:r>
          </a:p>
        </p:txBody>
      </p:sp>
      <p:sp>
        <p:nvSpPr>
          <p:cNvPr id="9" name="Oval 8"/>
          <p:cNvSpPr/>
          <p:nvPr/>
        </p:nvSpPr>
        <p:spPr>
          <a:xfrm>
            <a:off x="7264328" y="891087"/>
            <a:ext cx="274320" cy="274320"/>
          </a:xfrm>
          <a:prstGeom prst="ellipse">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FF0000"/>
                </a:solidFill>
              </a:rPr>
              <a:t>3</a:t>
            </a:r>
          </a:p>
        </p:txBody>
      </p:sp>
      <p:sp>
        <p:nvSpPr>
          <p:cNvPr id="5" name="Rectangle 4"/>
          <p:cNvSpPr/>
          <p:nvPr/>
        </p:nvSpPr>
        <p:spPr>
          <a:xfrm>
            <a:off x="5511660" y="1165407"/>
            <a:ext cx="588577" cy="4302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Oval 6"/>
          <p:cNvSpPr/>
          <p:nvPr/>
        </p:nvSpPr>
        <p:spPr>
          <a:xfrm>
            <a:off x="7589878" y="3076633"/>
            <a:ext cx="274320" cy="274320"/>
          </a:xfrm>
          <a:prstGeom prst="ellipse">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FF0000"/>
                </a:solidFill>
              </a:rPr>
              <a:t>1</a:t>
            </a:r>
          </a:p>
        </p:txBody>
      </p:sp>
    </p:spTree>
    <p:extLst>
      <p:ext uri="{BB962C8B-B14F-4D97-AF65-F5344CB8AC3E}">
        <p14:creationId xmlns:p14="http://schemas.microsoft.com/office/powerpoint/2010/main" val="278005242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713A946A-13D2-4667-880D-DE1FCAE55F54}"/>
              </a:ext>
            </a:extLst>
          </p:cNvPr>
          <p:cNvPicPr>
            <a:picLocks noChangeAspect="1"/>
          </p:cNvPicPr>
          <p:nvPr/>
        </p:nvPicPr>
        <p:blipFill>
          <a:blip r:embed="rId2"/>
          <a:stretch>
            <a:fillRect/>
          </a:stretch>
        </p:blipFill>
        <p:spPr>
          <a:xfrm>
            <a:off x="1314167" y="1441803"/>
            <a:ext cx="6515665" cy="3124471"/>
          </a:xfrm>
          <a:prstGeom prst="rect">
            <a:avLst/>
          </a:prstGeom>
        </p:spPr>
      </p:pic>
      <p:sp>
        <p:nvSpPr>
          <p:cNvPr id="2" name="Title 1"/>
          <p:cNvSpPr>
            <a:spLocks noGrp="1"/>
          </p:cNvSpPr>
          <p:nvPr>
            <p:ph type="title"/>
          </p:nvPr>
        </p:nvSpPr>
        <p:spPr/>
        <p:txBody>
          <a:bodyPr/>
          <a:lstStyle/>
          <a:p>
            <a:r>
              <a:rPr lang="en-US" dirty="0"/>
              <a:t>Add/Edit School District</a:t>
            </a:r>
          </a:p>
        </p:txBody>
      </p:sp>
      <p:sp>
        <p:nvSpPr>
          <p:cNvPr id="4" name="Slide Number Placeholder 3"/>
          <p:cNvSpPr>
            <a:spLocks noGrp="1"/>
          </p:cNvSpPr>
          <p:nvPr>
            <p:ph type="sldNum" sz="quarter" idx="12"/>
          </p:nvPr>
        </p:nvSpPr>
        <p:spPr/>
        <p:txBody>
          <a:bodyPr/>
          <a:lstStyle/>
          <a:p>
            <a:fld id="{9ED02AE2-7DAD-4645-BC87-240DD35DB531}" type="slidenum">
              <a:rPr lang="en-US" smtClean="0"/>
              <a:t>39</a:t>
            </a:fld>
            <a:endParaRPr lang="en-US" dirty="0"/>
          </a:p>
        </p:txBody>
      </p:sp>
      <p:sp>
        <p:nvSpPr>
          <p:cNvPr id="9" name="Content Placeholder 3"/>
          <p:cNvSpPr txBox="1">
            <a:spLocks/>
          </p:cNvSpPr>
          <p:nvPr/>
        </p:nvSpPr>
        <p:spPr>
          <a:xfrm>
            <a:off x="628649" y="4357636"/>
            <a:ext cx="8094009" cy="1666646"/>
          </a:xfrm>
          <a:prstGeom prst="rect">
            <a:avLst/>
          </a:prstGeom>
          <a:solidFill>
            <a:schemeClr val="bg1"/>
          </a:solidFill>
          <a:ln>
            <a:solidFill>
              <a:schemeClr val="tx1"/>
            </a:solidFill>
          </a:ln>
        </p:spPr>
        <p:txBody>
          <a:bodyPr anchor="ct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indent="-457200">
              <a:buFont typeface="+mj-lt"/>
              <a:buAutoNum type="arabicPeriod"/>
            </a:pPr>
            <a:r>
              <a:rPr lang="en-US" sz="2200" dirty="0"/>
              <a:t>Enter a unique </a:t>
            </a:r>
            <a:r>
              <a:rPr lang="en-US" sz="2200" b="1" dirty="0"/>
              <a:t>District Number</a:t>
            </a:r>
            <a:r>
              <a:rPr lang="en-US" sz="2200" dirty="0"/>
              <a:t>.</a:t>
            </a:r>
          </a:p>
          <a:p>
            <a:pPr marL="457200" indent="-457200">
              <a:buFont typeface="+mj-lt"/>
              <a:buAutoNum type="arabicPeriod"/>
            </a:pPr>
            <a:r>
              <a:rPr lang="en-US" sz="2200" dirty="0"/>
              <a:t>The </a:t>
            </a:r>
            <a:r>
              <a:rPr lang="en-US" sz="2200" b="1" dirty="0"/>
              <a:t>District Name</a:t>
            </a:r>
            <a:r>
              <a:rPr lang="en-US" sz="2200" dirty="0"/>
              <a:t> displays in drop down menus throughout the system.</a:t>
            </a:r>
          </a:p>
          <a:p>
            <a:pPr marL="457200" indent="-457200">
              <a:buFont typeface="+mj-lt"/>
              <a:buAutoNum type="arabicPeriod"/>
            </a:pPr>
            <a:r>
              <a:rPr lang="en-US" sz="2200" dirty="0"/>
              <a:t>School Districts are not deleted. Instead, mark them as INACTIVE.</a:t>
            </a:r>
          </a:p>
        </p:txBody>
      </p:sp>
      <p:sp>
        <p:nvSpPr>
          <p:cNvPr id="10" name="Oval 9"/>
          <p:cNvSpPr/>
          <p:nvPr/>
        </p:nvSpPr>
        <p:spPr>
          <a:xfrm>
            <a:off x="2638133" y="2500364"/>
            <a:ext cx="274320" cy="274320"/>
          </a:xfrm>
          <a:prstGeom prst="ellipse">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FF0000"/>
                </a:solidFill>
              </a:rPr>
              <a:t>1</a:t>
            </a:r>
          </a:p>
        </p:txBody>
      </p:sp>
      <p:sp>
        <p:nvSpPr>
          <p:cNvPr id="11" name="Oval 10"/>
          <p:cNvSpPr/>
          <p:nvPr/>
        </p:nvSpPr>
        <p:spPr>
          <a:xfrm>
            <a:off x="4041527" y="2500364"/>
            <a:ext cx="274320" cy="274320"/>
          </a:xfrm>
          <a:prstGeom prst="ellipse">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FF0000"/>
                </a:solidFill>
              </a:rPr>
              <a:t>2</a:t>
            </a:r>
          </a:p>
        </p:txBody>
      </p:sp>
      <p:sp>
        <p:nvSpPr>
          <p:cNvPr id="12" name="Oval 11"/>
          <p:cNvSpPr/>
          <p:nvPr/>
        </p:nvSpPr>
        <p:spPr>
          <a:xfrm>
            <a:off x="7043206" y="2500364"/>
            <a:ext cx="274320" cy="274320"/>
          </a:xfrm>
          <a:prstGeom prst="ellipse">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FF0000"/>
                </a:solidFill>
              </a:rPr>
              <a:t>3</a:t>
            </a:r>
          </a:p>
        </p:txBody>
      </p:sp>
      <p:pic>
        <p:nvPicPr>
          <p:cNvPr id="6" name="Picture 5">
            <a:extLst>
              <a:ext uri="{FF2B5EF4-FFF2-40B4-BE49-F238E27FC236}">
                <a16:creationId xmlns:a16="http://schemas.microsoft.com/office/drawing/2014/main" id="{788F8E20-C843-489F-B03A-7392C893107B}"/>
              </a:ext>
            </a:extLst>
          </p:cNvPr>
          <p:cNvPicPr>
            <a:picLocks noChangeAspect="1"/>
          </p:cNvPicPr>
          <p:nvPr/>
        </p:nvPicPr>
        <p:blipFill>
          <a:blip r:embed="rId3"/>
          <a:stretch>
            <a:fillRect/>
          </a:stretch>
        </p:blipFill>
        <p:spPr>
          <a:xfrm>
            <a:off x="5468214" y="1493355"/>
            <a:ext cx="2065199" cy="312447"/>
          </a:xfrm>
          <a:prstGeom prst="rect">
            <a:avLst/>
          </a:prstGeom>
        </p:spPr>
      </p:pic>
    </p:spTree>
    <p:extLst>
      <p:ext uri="{BB962C8B-B14F-4D97-AF65-F5344CB8AC3E}">
        <p14:creationId xmlns:p14="http://schemas.microsoft.com/office/powerpoint/2010/main" val="333357867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User Administration</a:t>
            </a:r>
          </a:p>
        </p:txBody>
      </p:sp>
      <p:sp>
        <p:nvSpPr>
          <p:cNvPr id="3" name="Content Placeholder 2"/>
          <p:cNvSpPr>
            <a:spLocks noGrp="1"/>
          </p:cNvSpPr>
          <p:nvPr>
            <p:ph idx="1"/>
          </p:nvPr>
        </p:nvSpPr>
        <p:spPr>
          <a:xfrm>
            <a:off x="628650" y="1693274"/>
            <a:ext cx="7886700" cy="4779712"/>
          </a:xfrm>
        </p:spPr>
        <p:txBody>
          <a:bodyPr>
            <a:normAutofit lnSpcReduction="10000"/>
          </a:bodyPr>
          <a:lstStyle/>
          <a:p>
            <a:r>
              <a:rPr lang="en-US" dirty="0"/>
              <a:t>Each registry user has a unique SIMON user name and password</a:t>
            </a:r>
          </a:p>
          <a:p>
            <a:r>
              <a:rPr lang="en-US" dirty="0"/>
              <a:t>Administrators are responsible for maintaining appropriate user security</a:t>
            </a:r>
          </a:p>
          <a:p>
            <a:pPr lvl="1"/>
            <a:r>
              <a:rPr lang="en-US" dirty="0"/>
              <a:t>Associate user to provider/clinic(s)</a:t>
            </a:r>
          </a:p>
          <a:p>
            <a:pPr lvl="1"/>
            <a:r>
              <a:rPr lang="en-US" dirty="0"/>
              <a:t>Grant view, add, update, and/or delete access to SIMON modules</a:t>
            </a:r>
          </a:p>
          <a:p>
            <a:pPr lvl="1"/>
            <a:r>
              <a:rPr lang="en-US" dirty="0"/>
              <a:t>Assign user security functions</a:t>
            </a:r>
          </a:p>
          <a:p>
            <a:pPr lvl="1"/>
            <a:r>
              <a:rPr lang="en-US" dirty="0"/>
              <a:t>Assign report categories</a:t>
            </a:r>
          </a:p>
          <a:p>
            <a:r>
              <a:rPr lang="en-US" dirty="0"/>
              <a:t>Once user security settings are changed, the user must log out and login again for the changes to take effect</a:t>
            </a:r>
          </a:p>
        </p:txBody>
      </p:sp>
      <p:sp>
        <p:nvSpPr>
          <p:cNvPr id="4" name="Slide Number Placeholder 3"/>
          <p:cNvSpPr>
            <a:spLocks noGrp="1"/>
          </p:cNvSpPr>
          <p:nvPr>
            <p:ph type="sldNum" sz="quarter" idx="12"/>
          </p:nvPr>
        </p:nvSpPr>
        <p:spPr/>
        <p:txBody>
          <a:bodyPr/>
          <a:lstStyle/>
          <a:p>
            <a:fld id="{9ED02AE2-7DAD-4645-BC87-240DD35DB531}" type="slidenum">
              <a:rPr lang="en-US" smtClean="0"/>
              <a:t>4</a:t>
            </a:fld>
            <a:endParaRPr lang="en-US" dirty="0"/>
          </a:p>
        </p:txBody>
      </p:sp>
    </p:spTree>
    <p:extLst>
      <p:ext uri="{BB962C8B-B14F-4D97-AF65-F5344CB8AC3E}">
        <p14:creationId xmlns:p14="http://schemas.microsoft.com/office/powerpoint/2010/main" val="204897177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1410095" y="1690689"/>
            <a:ext cx="6323809" cy="2047619"/>
          </a:xfrm>
          <a:prstGeom prst="rect">
            <a:avLst/>
          </a:prstGeom>
        </p:spPr>
      </p:pic>
      <p:sp>
        <p:nvSpPr>
          <p:cNvPr id="2" name="Title 1"/>
          <p:cNvSpPr>
            <a:spLocks noGrp="1"/>
          </p:cNvSpPr>
          <p:nvPr>
            <p:ph type="title"/>
          </p:nvPr>
        </p:nvSpPr>
        <p:spPr/>
        <p:txBody>
          <a:bodyPr/>
          <a:lstStyle/>
          <a:p>
            <a:r>
              <a:rPr lang="en-US" dirty="0"/>
              <a:t>Add/Edit School District (cont.)</a:t>
            </a:r>
          </a:p>
        </p:txBody>
      </p:sp>
      <p:sp>
        <p:nvSpPr>
          <p:cNvPr id="4" name="Slide Number Placeholder 3"/>
          <p:cNvSpPr>
            <a:spLocks noGrp="1"/>
          </p:cNvSpPr>
          <p:nvPr>
            <p:ph type="sldNum" sz="quarter" idx="12"/>
          </p:nvPr>
        </p:nvSpPr>
        <p:spPr/>
        <p:txBody>
          <a:bodyPr/>
          <a:lstStyle/>
          <a:p>
            <a:fld id="{9ED02AE2-7DAD-4645-BC87-240DD35DB531}" type="slidenum">
              <a:rPr lang="en-US" smtClean="0"/>
              <a:t>40</a:t>
            </a:fld>
            <a:endParaRPr lang="en-US" dirty="0"/>
          </a:p>
        </p:txBody>
      </p:sp>
      <p:sp>
        <p:nvSpPr>
          <p:cNvPr id="6" name="Content Placeholder 3"/>
          <p:cNvSpPr txBox="1">
            <a:spLocks/>
          </p:cNvSpPr>
          <p:nvPr/>
        </p:nvSpPr>
        <p:spPr>
          <a:xfrm>
            <a:off x="1150520" y="3980659"/>
            <a:ext cx="6842961" cy="1325637"/>
          </a:xfrm>
          <a:prstGeom prst="rect">
            <a:avLst/>
          </a:prstGeom>
          <a:solidFill>
            <a:schemeClr val="bg1"/>
          </a:solidFill>
          <a:ln>
            <a:solidFill>
              <a:schemeClr val="tx1"/>
            </a:solidFill>
          </a:ln>
        </p:spPr>
        <p:txBody>
          <a:bodyPr anchor="ct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indent="-457200">
              <a:buFont typeface="+mj-lt"/>
              <a:buAutoNum type="arabicPeriod"/>
            </a:pPr>
            <a:r>
              <a:rPr lang="en-US" sz="2200" dirty="0"/>
              <a:t>Add a new School to the School District.</a:t>
            </a:r>
          </a:p>
          <a:p>
            <a:pPr marL="457200" indent="-457200">
              <a:buFont typeface="+mj-lt"/>
              <a:buAutoNum type="arabicPeriod"/>
            </a:pPr>
            <a:r>
              <a:rPr lang="en-US" sz="2200" dirty="0"/>
              <a:t>Assign one or more users to schools within the district.</a:t>
            </a:r>
          </a:p>
          <a:p>
            <a:pPr marL="457200" indent="-457200">
              <a:buFont typeface="+mj-lt"/>
              <a:buAutoNum type="arabicPeriod"/>
            </a:pPr>
            <a:r>
              <a:rPr lang="en-US" sz="2200" dirty="0"/>
              <a:t>View or edit an existing school.</a:t>
            </a:r>
          </a:p>
        </p:txBody>
      </p:sp>
      <p:sp>
        <p:nvSpPr>
          <p:cNvPr id="7" name="Oval 6"/>
          <p:cNvSpPr/>
          <p:nvPr/>
        </p:nvSpPr>
        <p:spPr>
          <a:xfrm>
            <a:off x="1410095" y="2126029"/>
            <a:ext cx="274320" cy="274320"/>
          </a:xfrm>
          <a:prstGeom prst="ellipse">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FF0000"/>
                </a:solidFill>
              </a:rPr>
              <a:t>1</a:t>
            </a:r>
          </a:p>
        </p:txBody>
      </p:sp>
      <p:sp>
        <p:nvSpPr>
          <p:cNvPr id="8" name="Oval 7"/>
          <p:cNvSpPr/>
          <p:nvPr/>
        </p:nvSpPr>
        <p:spPr>
          <a:xfrm>
            <a:off x="3950073" y="2126029"/>
            <a:ext cx="274320" cy="274320"/>
          </a:xfrm>
          <a:prstGeom prst="ellipse">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FF0000"/>
                </a:solidFill>
              </a:rPr>
              <a:t>2</a:t>
            </a:r>
          </a:p>
        </p:txBody>
      </p:sp>
      <p:sp>
        <p:nvSpPr>
          <p:cNvPr id="9" name="Oval 8"/>
          <p:cNvSpPr/>
          <p:nvPr/>
        </p:nvSpPr>
        <p:spPr>
          <a:xfrm>
            <a:off x="7668322" y="2740744"/>
            <a:ext cx="274320" cy="274320"/>
          </a:xfrm>
          <a:prstGeom prst="ellipse">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FF0000"/>
                </a:solidFill>
              </a:rPr>
              <a:t>3</a:t>
            </a:r>
          </a:p>
        </p:txBody>
      </p:sp>
    </p:spTree>
    <p:extLst>
      <p:ext uri="{BB962C8B-B14F-4D97-AF65-F5344CB8AC3E}">
        <p14:creationId xmlns:p14="http://schemas.microsoft.com/office/powerpoint/2010/main" val="379664653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1567238" y="1690689"/>
            <a:ext cx="6009524" cy="2485714"/>
          </a:xfrm>
          <a:prstGeom prst="rect">
            <a:avLst/>
          </a:prstGeom>
        </p:spPr>
      </p:pic>
      <p:sp>
        <p:nvSpPr>
          <p:cNvPr id="2" name="Title 1"/>
          <p:cNvSpPr>
            <a:spLocks noGrp="1"/>
          </p:cNvSpPr>
          <p:nvPr>
            <p:ph type="title"/>
          </p:nvPr>
        </p:nvSpPr>
        <p:spPr/>
        <p:txBody>
          <a:bodyPr/>
          <a:lstStyle/>
          <a:p>
            <a:r>
              <a:rPr lang="en-US" dirty="0"/>
              <a:t>Add/Edit School</a:t>
            </a:r>
          </a:p>
        </p:txBody>
      </p:sp>
      <p:sp>
        <p:nvSpPr>
          <p:cNvPr id="4" name="Slide Number Placeholder 3"/>
          <p:cNvSpPr>
            <a:spLocks noGrp="1"/>
          </p:cNvSpPr>
          <p:nvPr>
            <p:ph type="sldNum" sz="quarter" idx="12"/>
          </p:nvPr>
        </p:nvSpPr>
        <p:spPr/>
        <p:txBody>
          <a:bodyPr/>
          <a:lstStyle/>
          <a:p>
            <a:fld id="{9ED02AE2-7DAD-4645-BC87-240DD35DB531}" type="slidenum">
              <a:rPr lang="en-US" smtClean="0"/>
              <a:t>41</a:t>
            </a:fld>
            <a:endParaRPr lang="en-US" dirty="0"/>
          </a:p>
        </p:txBody>
      </p:sp>
      <p:sp>
        <p:nvSpPr>
          <p:cNvPr id="6" name="Content Placeholder 3"/>
          <p:cNvSpPr txBox="1">
            <a:spLocks/>
          </p:cNvSpPr>
          <p:nvPr/>
        </p:nvSpPr>
        <p:spPr>
          <a:xfrm>
            <a:off x="628650" y="4564603"/>
            <a:ext cx="7886700" cy="1395665"/>
          </a:xfrm>
          <a:prstGeom prst="rect">
            <a:avLst/>
          </a:prstGeom>
          <a:solidFill>
            <a:schemeClr val="bg1"/>
          </a:solidFill>
          <a:ln>
            <a:solidFill>
              <a:schemeClr val="tx1"/>
            </a:solidFill>
          </a:ln>
        </p:spPr>
        <p:txBody>
          <a:bodyPr anchor="ct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indent="-457200">
              <a:buFont typeface="+mj-lt"/>
              <a:buAutoNum type="arabicPeriod"/>
            </a:pPr>
            <a:r>
              <a:rPr lang="en-US" sz="2200" dirty="0"/>
              <a:t>The </a:t>
            </a:r>
            <a:r>
              <a:rPr lang="en-US" sz="2200" b="1" dirty="0"/>
              <a:t>School Name</a:t>
            </a:r>
            <a:r>
              <a:rPr lang="en-US" sz="2200" dirty="0"/>
              <a:t> displays in drop down menus throughout the system.</a:t>
            </a:r>
          </a:p>
          <a:p>
            <a:pPr marL="457200" indent="-457200">
              <a:buFont typeface="+mj-lt"/>
              <a:buAutoNum type="arabicPeriod"/>
            </a:pPr>
            <a:r>
              <a:rPr lang="en-US" sz="2200" dirty="0"/>
              <a:t>Schools are not deleted. Instead, mark them as INACTIVE.</a:t>
            </a:r>
          </a:p>
        </p:txBody>
      </p:sp>
      <p:sp>
        <p:nvSpPr>
          <p:cNvPr id="7" name="Oval 6"/>
          <p:cNvSpPr/>
          <p:nvPr/>
        </p:nvSpPr>
        <p:spPr>
          <a:xfrm>
            <a:off x="5445109" y="1759744"/>
            <a:ext cx="274320" cy="274320"/>
          </a:xfrm>
          <a:prstGeom prst="ellipse">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FF0000"/>
                </a:solidFill>
              </a:rPr>
              <a:t>1</a:t>
            </a:r>
          </a:p>
        </p:txBody>
      </p:sp>
      <p:sp>
        <p:nvSpPr>
          <p:cNvPr id="8" name="Oval 7"/>
          <p:cNvSpPr/>
          <p:nvPr/>
        </p:nvSpPr>
        <p:spPr>
          <a:xfrm>
            <a:off x="5719429" y="2350378"/>
            <a:ext cx="274320" cy="274320"/>
          </a:xfrm>
          <a:prstGeom prst="ellipse">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FF0000"/>
                </a:solidFill>
              </a:rPr>
              <a:t>2</a:t>
            </a:r>
          </a:p>
        </p:txBody>
      </p:sp>
    </p:spTree>
    <p:extLst>
      <p:ext uri="{BB962C8B-B14F-4D97-AF65-F5344CB8AC3E}">
        <p14:creationId xmlns:p14="http://schemas.microsoft.com/office/powerpoint/2010/main" val="3846140471"/>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1400571" y="3582256"/>
            <a:ext cx="6342857" cy="2285714"/>
          </a:xfrm>
          <a:prstGeom prst="rect">
            <a:avLst/>
          </a:prstGeom>
        </p:spPr>
      </p:pic>
      <p:sp>
        <p:nvSpPr>
          <p:cNvPr id="2" name="Title 1"/>
          <p:cNvSpPr>
            <a:spLocks noGrp="1"/>
          </p:cNvSpPr>
          <p:nvPr>
            <p:ph type="title"/>
          </p:nvPr>
        </p:nvSpPr>
        <p:spPr/>
        <p:txBody>
          <a:bodyPr/>
          <a:lstStyle/>
          <a:p>
            <a:r>
              <a:rPr lang="en-US" dirty="0"/>
              <a:t>Assign Users to Schools</a:t>
            </a:r>
          </a:p>
        </p:txBody>
      </p:sp>
      <p:sp>
        <p:nvSpPr>
          <p:cNvPr id="4" name="Slide Number Placeholder 3"/>
          <p:cNvSpPr>
            <a:spLocks noGrp="1"/>
          </p:cNvSpPr>
          <p:nvPr>
            <p:ph type="sldNum" sz="quarter" idx="12"/>
          </p:nvPr>
        </p:nvSpPr>
        <p:spPr/>
        <p:txBody>
          <a:bodyPr/>
          <a:lstStyle/>
          <a:p>
            <a:fld id="{9ED02AE2-7DAD-4645-BC87-240DD35DB531}" type="slidenum">
              <a:rPr lang="en-US" smtClean="0"/>
              <a:t>42</a:t>
            </a:fld>
            <a:endParaRPr lang="en-US" dirty="0"/>
          </a:p>
        </p:txBody>
      </p:sp>
      <p:sp>
        <p:nvSpPr>
          <p:cNvPr id="7" name="Content Placeholder 3"/>
          <p:cNvSpPr txBox="1">
            <a:spLocks/>
          </p:cNvSpPr>
          <p:nvPr/>
        </p:nvSpPr>
        <p:spPr>
          <a:xfrm>
            <a:off x="1400571" y="1934463"/>
            <a:ext cx="6397793" cy="1052511"/>
          </a:xfrm>
          <a:prstGeom prst="rect">
            <a:avLst/>
          </a:prstGeom>
          <a:solidFill>
            <a:schemeClr val="bg1"/>
          </a:solidFill>
          <a:ln>
            <a:solidFill>
              <a:schemeClr val="tx1"/>
            </a:solidFill>
          </a:ln>
        </p:spPr>
        <p:txBody>
          <a:bodyPr anchor="ct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indent="-457200">
              <a:buFont typeface="+mj-lt"/>
              <a:buAutoNum type="arabicPeriod"/>
            </a:pPr>
            <a:r>
              <a:rPr lang="en-US" sz="2400" dirty="0"/>
              <a:t>Select a user to associate to the school.</a:t>
            </a:r>
          </a:p>
          <a:p>
            <a:pPr marL="457200" indent="-457200">
              <a:buFont typeface="+mj-lt"/>
              <a:buAutoNum type="arabicPeriod"/>
            </a:pPr>
            <a:r>
              <a:rPr lang="en-US" sz="2400" dirty="0"/>
              <a:t>Click </a:t>
            </a:r>
            <a:r>
              <a:rPr lang="en-US" sz="2400" b="1" dirty="0"/>
              <a:t>Delete</a:t>
            </a:r>
            <a:r>
              <a:rPr lang="en-US" sz="2400" dirty="0"/>
              <a:t> to remove a school association.</a:t>
            </a:r>
          </a:p>
        </p:txBody>
      </p:sp>
      <p:sp>
        <p:nvSpPr>
          <p:cNvPr id="8" name="Oval 7"/>
          <p:cNvSpPr/>
          <p:nvPr/>
        </p:nvSpPr>
        <p:spPr>
          <a:xfrm>
            <a:off x="1235942" y="5445988"/>
            <a:ext cx="274320" cy="274320"/>
          </a:xfrm>
          <a:prstGeom prst="ellipse">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FF0000"/>
                </a:solidFill>
              </a:rPr>
              <a:t>1</a:t>
            </a:r>
          </a:p>
        </p:txBody>
      </p:sp>
      <p:sp>
        <p:nvSpPr>
          <p:cNvPr id="9" name="Oval 8"/>
          <p:cNvSpPr/>
          <p:nvPr/>
        </p:nvSpPr>
        <p:spPr>
          <a:xfrm>
            <a:off x="7295522" y="4587953"/>
            <a:ext cx="274320" cy="274320"/>
          </a:xfrm>
          <a:prstGeom prst="ellipse">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FF0000"/>
                </a:solidFill>
              </a:rPr>
              <a:t>2</a:t>
            </a:r>
          </a:p>
        </p:txBody>
      </p:sp>
    </p:spTree>
    <p:extLst>
      <p:ext uri="{BB962C8B-B14F-4D97-AF65-F5344CB8AC3E}">
        <p14:creationId xmlns:p14="http://schemas.microsoft.com/office/powerpoint/2010/main" val="2475741126"/>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B83C818A-388B-4558-9E3B-C1801ACED735}"/>
              </a:ext>
            </a:extLst>
          </p:cNvPr>
          <p:cNvPicPr>
            <a:picLocks noChangeAspect="1"/>
          </p:cNvPicPr>
          <p:nvPr/>
        </p:nvPicPr>
        <p:blipFill>
          <a:blip r:embed="rId2"/>
          <a:stretch>
            <a:fillRect/>
          </a:stretch>
        </p:blipFill>
        <p:spPr>
          <a:xfrm>
            <a:off x="628650" y="1512403"/>
            <a:ext cx="6212725" cy="4650586"/>
          </a:xfrm>
          <a:prstGeom prst="rect">
            <a:avLst/>
          </a:prstGeom>
        </p:spPr>
      </p:pic>
      <p:sp>
        <p:nvSpPr>
          <p:cNvPr id="2" name="Title 1"/>
          <p:cNvSpPr>
            <a:spLocks noGrp="1"/>
          </p:cNvSpPr>
          <p:nvPr>
            <p:ph type="title"/>
          </p:nvPr>
        </p:nvSpPr>
        <p:spPr/>
        <p:txBody>
          <a:bodyPr/>
          <a:lstStyle/>
          <a:p>
            <a:r>
              <a:rPr lang="en-US" dirty="0"/>
              <a:t>De-Duplicate Patients</a:t>
            </a:r>
          </a:p>
        </p:txBody>
      </p:sp>
      <p:sp>
        <p:nvSpPr>
          <p:cNvPr id="4" name="Slide Number Placeholder 3"/>
          <p:cNvSpPr>
            <a:spLocks noGrp="1"/>
          </p:cNvSpPr>
          <p:nvPr>
            <p:ph type="sldNum" sz="quarter" idx="12"/>
          </p:nvPr>
        </p:nvSpPr>
        <p:spPr/>
        <p:txBody>
          <a:bodyPr/>
          <a:lstStyle/>
          <a:p>
            <a:fld id="{9ED02AE2-7DAD-4645-BC87-240DD35DB531}" type="slidenum">
              <a:rPr lang="en-US" smtClean="0"/>
              <a:t>43</a:t>
            </a:fld>
            <a:endParaRPr lang="en-US" dirty="0"/>
          </a:p>
        </p:txBody>
      </p:sp>
      <p:sp>
        <p:nvSpPr>
          <p:cNvPr id="6" name="Content Placeholder 3"/>
          <p:cNvSpPr txBox="1">
            <a:spLocks/>
          </p:cNvSpPr>
          <p:nvPr/>
        </p:nvSpPr>
        <p:spPr>
          <a:xfrm>
            <a:off x="3294126" y="4555555"/>
            <a:ext cx="5221224" cy="891455"/>
          </a:xfrm>
          <a:prstGeom prst="rect">
            <a:avLst/>
          </a:prstGeom>
          <a:solidFill>
            <a:schemeClr val="bg1"/>
          </a:solidFill>
          <a:ln>
            <a:solidFill>
              <a:schemeClr val="tx1"/>
            </a:solidFill>
          </a:ln>
        </p:spPr>
        <p:txBody>
          <a:bodyPr anchor="ct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2400" dirty="0"/>
              <a:t>Enter criteria and click </a:t>
            </a:r>
            <a:r>
              <a:rPr lang="en-US" sz="2400" b="1" dirty="0"/>
              <a:t>Filter</a:t>
            </a:r>
            <a:r>
              <a:rPr lang="en-US" sz="2400" dirty="0"/>
              <a:t> to search </a:t>
            </a:r>
          </a:p>
          <a:p>
            <a:pPr marL="0" indent="0" algn="ctr">
              <a:buNone/>
            </a:pPr>
            <a:r>
              <a:rPr lang="en-US" sz="2400" dirty="0"/>
              <a:t>for potential duplicate patients.</a:t>
            </a:r>
          </a:p>
        </p:txBody>
      </p:sp>
      <p:sp>
        <p:nvSpPr>
          <p:cNvPr id="5" name="Rectangle 4">
            <a:extLst>
              <a:ext uri="{FF2B5EF4-FFF2-40B4-BE49-F238E27FC236}">
                <a16:creationId xmlns:a16="http://schemas.microsoft.com/office/drawing/2014/main" id="{CC4E5DCF-D099-4A97-BD99-7DFA54DDA919}"/>
              </a:ext>
            </a:extLst>
          </p:cNvPr>
          <p:cNvSpPr/>
          <p:nvPr/>
        </p:nvSpPr>
        <p:spPr>
          <a:xfrm>
            <a:off x="5979553" y="5677652"/>
            <a:ext cx="861822" cy="448056"/>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4226642073"/>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D0FAAF62-6DBA-475F-8464-57AEC3DE6768}"/>
              </a:ext>
            </a:extLst>
          </p:cNvPr>
          <p:cNvPicPr>
            <a:picLocks noChangeAspect="1"/>
          </p:cNvPicPr>
          <p:nvPr/>
        </p:nvPicPr>
        <p:blipFill>
          <a:blip r:embed="rId2"/>
          <a:stretch>
            <a:fillRect/>
          </a:stretch>
        </p:blipFill>
        <p:spPr>
          <a:xfrm>
            <a:off x="599253" y="1913293"/>
            <a:ext cx="7945493" cy="1517003"/>
          </a:xfrm>
          <a:prstGeom prst="rect">
            <a:avLst/>
          </a:prstGeom>
        </p:spPr>
      </p:pic>
      <p:sp>
        <p:nvSpPr>
          <p:cNvPr id="2" name="Title 1"/>
          <p:cNvSpPr>
            <a:spLocks noGrp="1"/>
          </p:cNvSpPr>
          <p:nvPr>
            <p:ph type="title"/>
          </p:nvPr>
        </p:nvSpPr>
        <p:spPr/>
        <p:txBody>
          <a:bodyPr/>
          <a:lstStyle/>
          <a:p>
            <a:r>
              <a:rPr lang="en-US" dirty="0"/>
              <a:t>De-Duplicate Patients (cont.)</a:t>
            </a:r>
          </a:p>
        </p:txBody>
      </p:sp>
      <p:sp>
        <p:nvSpPr>
          <p:cNvPr id="4" name="Slide Number Placeholder 3"/>
          <p:cNvSpPr>
            <a:spLocks noGrp="1"/>
          </p:cNvSpPr>
          <p:nvPr>
            <p:ph type="sldNum" sz="quarter" idx="12"/>
          </p:nvPr>
        </p:nvSpPr>
        <p:spPr/>
        <p:txBody>
          <a:bodyPr/>
          <a:lstStyle/>
          <a:p>
            <a:fld id="{9ED02AE2-7DAD-4645-BC87-240DD35DB531}" type="slidenum">
              <a:rPr lang="en-US" smtClean="0"/>
              <a:t>44</a:t>
            </a:fld>
            <a:endParaRPr lang="en-US" dirty="0"/>
          </a:p>
        </p:txBody>
      </p:sp>
      <p:sp>
        <p:nvSpPr>
          <p:cNvPr id="6" name="Content Placeholder 3"/>
          <p:cNvSpPr txBox="1">
            <a:spLocks/>
          </p:cNvSpPr>
          <p:nvPr/>
        </p:nvSpPr>
        <p:spPr>
          <a:xfrm>
            <a:off x="628650" y="3851234"/>
            <a:ext cx="7884286" cy="1893533"/>
          </a:xfrm>
          <a:prstGeom prst="rect">
            <a:avLst/>
          </a:prstGeom>
          <a:solidFill>
            <a:schemeClr val="bg1"/>
          </a:solidFill>
          <a:ln>
            <a:solidFill>
              <a:schemeClr val="tx1"/>
            </a:solidFill>
          </a:ln>
        </p:spPr>
        <p:txBody>
          <a:bodyPr anchor="ct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indent="-457200">
              <a:buFont typeface="+mj-lt"/>
              <a:buAutoNum type="arabicPeriod"/>
            </a:pPr>
            <a:r>
              <a:rPr lang="en-US" sz="2400" dirty="0"/>
              <a:t>Click to view and compare patients side-by-side in a new window.</a:t>
            </a:r>
          </a:p>
          <a:p>
            <a:pPr marL="457200" indent="-457200">
              <a:buFont typeface="+mj-lt"/>
              <a:buAutoNum type="arabicPeriod"/>
            </a:pPr>
            <a:r>
              <a:rPr lang="en-US" sz="2400" dirty="0"/>
              <a:t>Click to flag patients as NOT duplicates. </a:t>
            </a:r>
          </a:p>
          <a:p>
            <a:pPr lvl="1"/>
            <a:r>
              <a:rPr lang="en-US" sz="2000" dirty="0"/>
              <a:t>Don’t forget to click the </a:t>
            </a:r>
            <a:r>
              <a:rPr lang="en-US" sz="2000" b="1" dirty="0"/>
              <a:t>De-Duplicate Patients </a:t>
            </a:r>
            <a:r>
              <a:rPr lang="en-US" sz="2000" dirty="0"/>
              <a:t>button to process all pairs flagged NOT A DUP!</a:t>
            </a:r>
          </a:p>
        </p:txBody>
      </p:sp>
      <p:sp>
        <p:nvSpPr>
          <p:cNvPr id="7" name="Oval 6"/>
          <p:cNvSpPr/>
          <p:nvPr/>
        </p:nvSpPr>
        <p:spPr>
          <a:xfrm>
            <a:off x="7159336" y="2879396"/>
            <a:ext cx="274320" cy="274320"/>
          </a:xfrm>
          <a:prstGeom prst="ellipse">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FF0000"/>
                </a:solidFill>
              </a:rPr>
              <a:t>1</a:t>
            </a:r>
          </a:p>
        </p:txBody>
      </p:sp>
      <p:sp>
        <p:nvSpPr>
          <p:cNvPr id="8" name="Oval 7"/>
          <p:cNvSpPr/>
          <p:nvPr/>
        </p:nvSpPr>
        <p:spPr>
          <a:xfrm>
            <a:off x="8407586" y="3153716"/>
            <a:ext cx="274320" cy="274320"/>
          </a:xfrm>
          <a:prstGeom prst="ellipse">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FF0000"/>
                </a:solidFill>
              </a:rPr>
              <a:t>2</a:t>
            </a:r>
          </a:p>
        </p:txBody>
      </p:sp>
    </p:spTree>
    <p:extLst>
      <p:ext uri="{BB962C8B-B14F-4D97-AF65-F5344CB8AC3E}">
        <p14:creationId xmlns:p14="http://schemas.microsoft.com/office/powerpoint/2010/main" val="1321803088"/>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1057714" y="1690689"/>
            <a:ext cx="7028571" cy="4428571"/>
          </a:xfrm>
          <a:prstGeom prst="rect">
            <a:avLst/>
          </a:prstGeom>
        </p:spPr>
      </p:pic>
      <p:sp>
        <p:nvSpPr>
          <p:cNvPr id="2" name="Title 1"/>
          <p:cNvSpPr>
            <a:spLocks noGrp="1"/>
          </p:cNvSpPr>
          <p:nvPr>
            <p:ph type="title"/>
          </p:nvPr>
        </p:nvSpPr>
        <p:spPr/>
        <p:txBody>
          <a:bodyPr/>
          <a:lstStyle/>
          <a:p>
            <a:r>
              <a:rPr lang="en-US" dirty="0"/>
              <a:t>De-Duplicate Patients (cont.)</a:t>
            </a:r>
          </a:p>
        </p:txBody>
      </p:sp>
      <p:sp>
        <p:nvSpPr>
          <p:cNvPr id="4" name="Slide Number Placeholder 3"/>
          <p:cNvSpPr>
            <a:spLocks noGrp="1"/>
          </p:cNvSpPr>
          <p:nvPr>
            <p:ph type="sldNum" sz="quarter" idx="12"/>
          </p:nvPr>
        </p:nvSpPr>
        <p:spPr/>
        <p:txBody>
          <a:bodyPr/>
          <a:lstStyle/>
          <a:p>
            <a:fld id="{9ED02AE2-7DAD-4645-BC87-240DD35DB531}" type="slidenum">
              <a:rPr lang="en-US" smtClean="0"/>
              <a:t>45</a:t>
            </a:fld>
            <a:endParaRPr lang="en-US" dirty="0"/>
          </a:p>
        </p:txBody>
      </p:sp>
      <p:sp>
        <p:nvSpPr>
          <p:cNvPr id="6" name="Content Placeholder 3"/>
          <p:cNvSpPr txBox="1">
            <a:spLocks/>
          </p:cNvSpPr>
          <p:nvPr/>
        </p:nvSpPr>
        <p:spPr>
          <a:xfrm>
            <a:off x="4230604" y="4150895"/>
            <a:ext cx="4051633" cy="2081923"/>
          </a:xfrm>
          <a:prstGeom prst="rect">
            <a:avLst/>
          </a:prstGeom>
          <a:solidFill>
            <a:schemeClr val="bg1"/>
          </a:solidFill>
          <a:ln>
            <a:solidFill>
              <a:schemeClr val="tx1"/>
            </a:solidFill>
          </a:ln>
        </p:spPr>
        <p:txBody>
          <a:bodyPr anchor="ct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indent="-457200">
              <a:buFont typeface="+mj-lt"/>
              <a:buAutoNum type="arabicPeriod"/>
            </a:pPr>
            <a:r>
              <a:rPr lang="en-US" sz="2400" dirty="0"/>
              <a:t>Click to select the patient to keep. (The other patient will be deleted.)</a:t>
            </a:r>
          </a:p>
          <a:p>
            <a:pPr marL="457200" indent="-457200">
              <a:buFont typeface="+mj-lt"/>
              <a:buAutoNum type="arabicPeriod"/>
            </a:pPr>
            <a:r>
              <a:rPr lang="en-US" sz="2400" dirty="0"/>
              <a:t>Use radio buttons to select which values to keep.</a:t>
            </a:r>
          </a:p>
        </p:txBody>
      </p:sp>
      <p:sp>
        <p:nvSpPr>
          <p:cNvPr id="7" name="Oval 6"/>
          <p:cNvSpPr/>
          <p:nvPr/>
        </p:nvSpPr>
        <p:spPr>
          <a:xfrm>
            <a:off x="1665492" y="1759576"/>
            <a:ext cx="274320" cy="274320"/>
          </a:xfrm>
          <a:prstGeom prst="ellipse">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FF0000"/>
                </a:solidFill>
              </a:rPr>
              <a:t>1</a:t>
            </a:r>
          </a:p>
        </p:txBody>
      </p:sp>
      <p:sp>
        <p:nvSpPr>
          <p:cNvPr id="8" name="Oval 7"/>
          <p:cNvSpPr/>
          <p:nvPr/>
        </p:nvSpPr>
        <p:spPr>
          <a:xfrm>
            <a:off x="4434839" y="3076634"/>
            <a:ext cx="274320" cy="274320"/>
          </a:xfrm>
          <a:prstGeom prst="ellipse">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FF0000"/>
                </a:solidFill>
              </a:rPr>
              <a:t>2</a:t>
            </a:r>
          </a:p>
        </p:txBody>
      </p:sp>
    </p:spTree>
    <p:extLst>
      <p:ext uri="{BB962C8B-B14F-4D97-AF65-F5344CB8AC3E}">
        <p14:creationId xmlns:p14="http://schemas.microsoft.com/office/powerpoint/2010/main" val="3704395046"/>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stretch>
            <a:fillRect/>
          </a:stretch>
        </p:blipFill>
        <p:spPr>
          <a:xfrm>
            <a:off x="1409744" y="1150859"/>
            <a:ext cx="6324512" cy="3603208"/>
          </a:xfrm>
          <a:prstGeom prst="rect">
            <a:avLst/>
          </a:prstGeom>
        </p:spPr>
      </p:pic>
      <p:sp>
        <p:nvSpPr>
          <p:cNvPr id="2" name="Title 1"/>
          <p:cNvSpPr>
            <a:spLocks noGrp="1"/>
          </p:cNvSpPr>
          <p:nvPr>
            <p:ph type="title"/>
          </p:nvPr>
        </p:nvSpPr>
        <p:spPr>
          <a:xfrm>
            <a:off x="628650" y="6535"/>
            <a:ext cx="7886700" cy="1325563"/>
          </a:xfrm>
        </p:spPr>
        <p:txBody>
          <a:bodyPr/>
          <a:lstStyle/>
          <a:p>
            <a:r>
              <a:rPr lang="en-US" dirty="0"/>
              <a:t>De-Duplicate Patients (cont.)</a:t>
            </a:r>
          </a:p>
        </p:txBody>
      </p:sp>
      <p:sp>
        <p:nvSpPr>
          <p:cNvPr id="4" name="Slide Number Placeholder 3"/>
          <p:cNvSpPr>
            <a:spLocks noGrp="1"/>
          </p:cNvSpPr>
          <p:nvPr>
            <p:ph type="sldNum" sz="quarter" idx="12"/>
          </p:nvPr>
        </p:nvSpPr>
        <p:spPr/>
        <p:txBody>
          <a:bodyPr/>
          <a:lstStyle/>
          <a:p>
            <a:fld id="{9ED02AE2-7DAD-4645-BC87-240DD35DB531}" type="slidenum">
              <a:rPr lang="en-US" smtClean="0"/>
              <a:t>46</a:t>
            </a:fld>
            <a:endParaRPr lang="en-US" dirty="0"/>
          </a:p>
        </p:txBody>
      </p:sp>
      <p:sp>
        <p:nvSpPr>
          <p:cNvPr id="6" name="Content Placeholder 3"/>
          <p:cNvSpPr txBox="1">
            <a:spLocks/>
          </p:cNvSpPr>
          <p:nvPr/>
        </p:nvSpPr>
        <p:spPr>
          <a:xfrm>
            <a:off x="446673" y="4727669"/>
            <a:ext cx="8250655" cy="1517496"/>
          </a:xfrm>
          <a:prstGeom prst="rect">
            <a:avLst/>
          </a:prstGeom>
          <a:solidFill>
            <a:schemeClr val="bg1"/>
          </a:solidFill>
          <a:ln>
            <a:solidFill>
              <a:schemeClr val="tx1"/>
            </a:solidFill>
          </a:ln>
        </p:spPr>
        <p:txBody>
          <a:bodyPr anchor="ct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indent="-457200">
              <a:buFont typeface="+mj-lt"/>
              <a:buAutoNum type="arabicPeriod"/>
            </a:pPr>
            <a:r>
              <a:rPr lang="en-US" sz="2400" dirty="0"/>
              <a:t>Select the immunization(s) to keep.</a:t>
            </a:r>
          </a:p>
          <a:p>
            <a:pPr marL="457200" indent="-457200">
              <a:buFont typeface="+mj-lt"/>
              <a:buAutoNum type="arabicPeriod"/>
            </a:pPr>
            <a:r>
              <a:rPr lang="en-US" sz="2400" dirty="0"/>
              <a:t>Click to mark patients as NOT DUPLICATE.</a:t>
            </a:r>
          </a:p>
          <a:p>
            <a:pPr marL="457200" indent="-457200">
              <a:buFont typeface="+mj-lt"/>
              <a:buAutoNum type="arabicPeriod"/>
            </a:pPr>
            <a:r>
              <a:rPr lang="en-US" sz="2400" dirty="0"/>
              <a:t>Click to combine patient records and delete duplicate record.</a:t>
            </a:r>
          </a:p>
        </p:txBody>
      </p:sp>
      <p:sp>
        <p:nvSpPr>
          <p:cNvPr id="7" name="Oval 6"/>
          <p:cNvSpPr/>
          <p:nvPr/>
        </p:nvSpPr>
        <p:spPr>
          <a:xfrm>
            <a:off x="4434840" y="1293250"/>
            <a:ext cx="274320" cy="274320"/>
          </a:xfrm>
          <a:prstGeom prst="ellipse">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FF0000"/>
                </a:solidFill>
              </a:rPr>
              <a:t>1</a:t>
            </a:r>
          </a:p>
        </p:txBody>
      </p:sp>
      <p:sp>
        <p:nvSpPr>
          <p:cNvPr id="8" name="Oval 7"/>
          <p:cNvSpPr/>
          <p:nvPr/>
        </p:nvSpPr>
        <p:spPr>
          <a:xfrm>
            <a:off x="6183630" y="4026927"/>
            <a:ext cx="274320" cy="274320"/>
          </a:xfrm>
          <a:prstGeom prst="ellipse">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FF0000"/>
                </a:solidFill>
              </a:rPr>
              <a:t>2</a:t>
            </a:r>
          </a:p>
        </p:txBody>
      </p:sp>
      <p:sp>
        <p:nvSpPr>
          <p:cNvPr id="9" name="Oval 8"/>
          <p:cNvSpPr/>
          <p:nvPr/>
        </p:nvSpPr>
        <p:spPr>
          <a:xfrm>
            <a:off x="6766257" y="4442076"/>
            <a:ext cx="274320" cy="274320"/>
          </a:xfrm>
          <a:prstGeom prst="ellipse">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FF0000"/>
                </a:solidFill>
              </a:rPr>
              <a:t>3</a:t>
            </a:r>
          </a:p>
        </p:txBody>
      </p:sp>
    </p:spTree>
    <p:extLst>
      <p:ext uri="{BB962C8B-B14F-4D97-AF65-F5344CB8AC3E}">
        <p14:creationId xmlns:p14="http://schemas.microsoft.com/office/powerpoint/2010/main" val="2070448758"/>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Combine Patients</a:t>
            </a:r>
          </a:p>
        </p:txBody>
      </p:sp>
      <p:sp>
        <p:nvSpPr>
          <p:cNvPr id="4" name="Slide Number Placeholder 3"/>
          <p:cNvSpPr>
            <a:spLocks noGrp="1"/>
          </p:cNvSpPr>
          <p:nvPr>
            <p:ph type="sldNum" sz="quarter" idx="12"/>
          </p:nvPr>
        </p:nvSpPr>
        <p:spPr/>
        <p:txBody>
          <a:bodyPr/>
          <a:lstStyle/>
          <a:p>
            <a:fld id="{9ED02AE2-7DAD-4645-BC87-240DD35DB531}" type="slidenum">
              <a:rPr lang="en-US" smtClean="0"/>
              <a:t>47</a:t>
            </a:fld>
            <a:endParaRPr lang="en-US" dirty="0"/>
          </a:p>
        </p:txBody>
      </p:sp>
      <p:sp>
        <p:nvSpPr>
          <p:cNvPr id="6" name="Content Placeholder 3"/>
          <p:cNvSpPr txBox="1">
            <a:spLocks/>
          </p:cNvSpPr>
          <p:nvPr/>
        </p:nvSpPr>
        <p:spPr>
          <a:xfrm>
            <a:off x="628650" y="4605910"/>
            <a:ext cx="7884286" cy="748143"/>
          </a:xfrm>
          <a:prstGeom prst="rect">
            <a:avLst/>
          </a:prstGeom>
          <a:solidFill>
            <a:schemeClr val="bg1"/>
          </a:solidFill>
          <a:ln>
            <a:solidFill>
              <a:schemeClr val="tx1"/>
            </a:solidFill>
          </a:ln>
        </p:spPr>
        <p:txBody>
          <a:bodyPr anchor="ct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2400" dirty="0"/>
              <a:t>Combine duplicate patients (without having the de-duplication process identify them).</a:t>
            </a:r>
          </a:p>
        </p:txBody>
      </p:sp>
      <p:pic>
        <p:nvPicPr>
          <p:cNvPr id="7" name="Picture 6"/>
          <p:cNvPicPr>
            <a:picLocks noChangeAspect="1"/>
          </p:cNvPicPr>
          <p:nvPr/>
        </p:nvPicPr>
        <p:blipFill>
          <a:blip r:embed="rId2"/>
          <a:stretch>
            <a:fillRect/>
          </a:stretch>
        </p:blipFill>
        <p:spPr>
          <a:xfrm>
            <a:off x="1038868" y="1562178"/>
            <a:ext cx="7063850" cy="2461341"/>
          </a:xfrm>
          <a:prstGeom prst="rect">
            <a:avLst/>
          </a:prstGeom>
        </p:spPr>
      </p:pic>
    </p:spTree>
    <p:extLst>
      <p:ext uri="{BB962C8B-B14F-4D97-AF65-F5344CB8AC3E}">
        <p14:creationId xmlns:p14="http://schemas.microsoft.com/office/powerpoint/2010/main" val="2905489566"/>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News Administration</a:t>
            </a:r>
          </a:p>
        </p:txBody>
      </p:sp>
      <p:sp>
        <p:nvSpPr>
          <p:cNvPr id="10" name="Content Placeholder 9"/>
          <p:cNvSpPr>
            <a:spLocks noGrp="1"/>
          </p:cNvSpPr>
          <p:nvPr>
            <p:ph idx="1"/>
          </p:nvPr>
        </p:nvSpPr>
        <p:spPr/>
        <p:txBody>
          <a:bodyPr/>
          <a:lstStyle/>
          <a:p>
            <a:r>
              <a:rPr lang="en-US" dirty="0"/>
              <a:t>Post announcements to users on the Home screen</a:t>
            </a:r>
          </a:p>
          <a:p>
            <a:r>
              <a:rPr lang="en-US" dirty="0"/>
              <a:t>Attach files to news items</a:t>
            </a:r>
          </a:p>
          <a:p>
            <a:r>
              <a:rPr lang="en-US" dirty="0"/>
              <a:t>Modify news visibility by:</a:t>
            </a:r>
          </a:p>
          <a:p>
            <a:pPr lvl="1"/>
            <a:r>
              <a:rPr lang="en-US" dirty="0"/>
              <a:t>Module</a:t>
            </a:r>
          </a:p>
          <a:p>
            <a:pPr lvl="1"/>
            <a:r>
              <a:rPr lang="en-US" dirty="0"/>
              <a:t>User security function</a:t>
            </a:r>
          </a:p>
        </p:txBody>
      </p:sp>
      <p:sp>
        <p:nvSpPr>
          <p:cNvPr id="4" name="Slide Number Placeholder 3"/>
          <p:cNvSpPr>
            <a:spLocks noGrp="1"/>
          </p:cNvSpPr>
          <p:nvPr>
            <p:ph type="sldNum" sz="quarter" idx="12"/>
          </p:nvPr>
        </p:nvSpPr>
        <p:spPr/>
        <p:txBody>
          <a:bodyPr/>
          <a:lstStyle/>
          <a:p>
            <a:fld id="{9ED02AE2-7DAD-4645-BC87-240DD35DB531}" type="slidenum">
              <a:rPr lang="en-US" smtClean="0"/>
              <a:t>48</a:t>
            </a:fld>
            <a:endParaRPr lang="en-US" dirty="0"/>
          </a:p>
        </p:txBody>
      </p:sp>
    </p:spTree>
    <p:extLst>
      <p:ext uri="{BB962C8B-B14F-4D97-AF65-F5344CB8AC3E}">
        <p14:creationId xmlns:p14="http://schemas.microsoft.com/office/powerpoint/2010/main" val="1154358791"/>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a:blip r:embed="rId2"/>
          <a:stretch>
            <a:fillRect/>
          </a:stretch>
        </p:blipFill>
        <p:spPr>
          <a:xfrm>
            <a:off x="1801890" y="1448299"/>
            <a:ext cx="5959080" cy="3614793"/>
          </a:xfrm>
          <a:prstGeom prst="rect">
            <a:avLst/>
          </a:prstGeom>
        </p:spPr>
      </p:pic>
      <p:sp>
        <p:nvSpPr>
          <p:cNvPr id="2" name="Title 1"/>
          <p:cNvSpPr>
            <a:spLocks noGrp="1"/>
          </p:cNvSpPr>
          <p:nvPr>
            <p:ph type="title"/>
          </p:nvPr>
        </p:nvSpPr>
        <p:spPr/>
        <p:txBody>
          <a:bodyPr/>
          <a:lstStyle/>
          <a:p>
            <a:r>
              <a:rPr lang="en-US" dirty="0"/>
              <a:t>News Administration (cont.)</a:t>
            </a:r>
          </a:p>
        </p:txBody>
      </p:sp>
      <p:sp>
        <p:nvSpPr>
          <p:cNvPr id="4" name="Slide Number Placeholder 3"/>
          <p:cNvSpPr>
            <a:spLocks noGrp="1"/>
          </p:cNvSpPr>
          <p:nvPr>
            <p:ph type="sldNum" sz="quarter" idx="12"/>
          </p:nvPr>
        </p:nvSpPr>
        <p:spPr/>
        <p:txBody>
          <a:bodyPr/>
          <a:lstStyle/>
          <a:p>
            <a:fld id="{9ED02AE2-7DAD-4645-BC87-240DD35DB531}" type="slidenum">
              <a:rPr lang="en-US" smtClean="0"/>
              <a:t>49</a:t>
            </a:fld>
            <a:endParaRPr lang="en-US" dirty="0"/>
          </a:p>
        </p:txBody>
      </p:sp>
      <p:sp>
        <p:nvSpPr>
          <p:cNvPr id="6" name="Content Placeholder 3"/>
          <p:cNvSpPr txBox="1">
            <a:spLocks/>
          </p:cNvSpPr>
          <p:nvPr/>
        </p:nvSpPr>
        <p:spPr>
          <a:xfrm>
            <a:off x="1201504" y="4566619"/>
            <a:ext cx="6740992" cy="1163402"/>
          </a:xfrm>
          <a:prstGeom prst="rect">
            <a:avLst/>
          </a:prstGeom>
          <a:solidFill>
            <a:schemeClr val="bg1"/>
          </a:solidFill>
          <a:ln>
            <a:solidFill>
              <a:schemeClr val="tx1"/>
            </a:solidFill>
          </a:ln>
        </p:spPr>
        <p:txBody>
          <a:bodyPr anchor="ct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indent="-457200">
              <a:buFont typeface="+mj-lt"/>
              <a:buAutoNum type="arabicPeriod"/>
            </a:pPr>
            <a:r>
              <a:rPr lang="en-US" sz="2400" dirty="0"/>
              <a:t>Add a new announcement to the Home screen.</a:t>
            </a:r>
          </a:p>
          <a:p>
            <a:pPr marL="457200" indent="-457200">
              <a:buFont typeface="+mj-lt"/>
              <a:buAutoNum type="arabicPeriod"/>
            </a:pPr>
            <a:r>
              <a:rPr lang="en-US" sz="2400" dirty="0"/>
              <a:t>View or edit an existing news item.</a:t>
            </a:r>
          </a:p>
        </p:txBody>
      </p:sp>
      <p:sp>
        <p:nvSpPr>
          <p:cNvPr id="7" name="Oval 6"/>
          <p:cNvSpPr/>
          <p:nvPr/>
        </p:nvSpPr>
        <p:spPr>
          <a:xfrm>
            <a:off x="7065745" y="1448299"/>
            <a:ext cx="274320" cy="274320"/>
          </a:xfrm>
          <a:prstGeom prst="ellipse">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FF0000"/>
                </a:solidFill>
              </a:rPr>
              <a:t>1</a:t>
            </a:r>
          </a:p>
        </p:txBody>
      </p:sp>
      <p:sp>
        <p:nvSpPr>
          <p:cNvPr id="8" name="Oval 7"/>
          <p:cNvSpPr/>
          <p:nvPr/>
        </p:nvSpPr>
        <p:spPr>
          <a:xfrm>
            <a:off x="7349490" y="3570549"/>
            <a:ext cx="274320" cy="274320"/>
          </a:xfrm>
          <a:prstGeom prst="ellipse">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FF0000"/>
                </a:solidFill>
              </a:rPr>
              <a:t>2</a:t>
            </a:r>
          </a:p>
        </p:txBody>
      </p:sp>
    </p:spTree>
    <p:extLst>
      <p:ext uri="{BB962C8B-B14F-4D97-AF65-F5344CB8AC3E}">
        <p14:creationId xmlns:p14="http://schemas.microsoft.com/office/powerpoint/2010/main" val="76483906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2F7A7BD6-A2C7-4596-BB9E-90BFC1220F32}"/>
              </a:ext>
            </a:extLst>
          </p:cNvPr>
          <p:cNvPicPr>
            <a:picLocks noChangeAspect="1"/>
          </p:cNvPicPr>
          <p:nvPr/>
        </p:nvPicPr>
        <p:blipFill>
          <a:blip r:embed="rId2"/>
          <a:stretch>
            <a:fillRect/>
          </a:stretch>
        </p:blipFill>
        <p:spPr>
          <a:xfrm>
            <a:off x="1457011" y="966445"/>
            <a:ext cx="5681540" cy="3926373"/>
          </a:xfrm>
          <a:prstGeom prst="rect">
            <a:avLst/>
          </a:prstGeom>
        </p:spPr>
      </p:pic>
      <p:sp>
        <p:nvSpPr>
          <p:cNvPr id="2" name="Title 1"/>
          <p:cNvSpPr>
            <a:spLocks noGrp="1"/>
          </p:cNvSpPr>
          <p:nvPr>
            <p:ph type="title"/>
          </p:nvPr>
        </p:nvSpPr>
        <p:spPr>
          <a:xfrm>
            <a:off x="628650" y="6532"/>
            <a:ext cx="7886700" cy="1325563"/>
          </a:xfrm>
        </p:spPr>
        <p:txBody>
          <a:bodyPr/>
          <a:lstStyle/>
          <a:p>
            <a:r>
              <a:rPr lang="en-US" dirty="0"/>
              <a:t>User Administration (cont.)</a:t>
            </a:r>
          </a:p>
        </p:txBody>
      </p:sp>
      <p:sp>
        <p:nvSpPr>
          <p:cNvPr id="4" name="Slide Number Placeholder 3"/>
          <p:cNvSpPr>
            <a:spLocks noGrp="1"/>
          </p:cNvSpPr>
          <p:nvPr>
            <p:ph type="sldNum" sz="quarter" idx="12"/>
          </p:nvPr>
        </p:nvSpPr>
        <p:spPr/>
        <p:txBody>
          <a:bodyPr/>
          <a:lstStyle/>
          <a:p>
            <a:fld id="{9ED02AE2-7DAD-4645-BC87-240DD35DB531}" type="slidenum">
              <a:rPr lang="en-US" smtClean="0"/>
              <a:t>5</a:t>
            </a:fld>
            <a:endParaRPr lang="en-US" dirty="0"/>
          </a:p>
        </p:txBody>
      </p:sp>
      <p:sp>
        <p:nvSpPr>
          <p:cNvPr id="6" name="Content Placeholder 3"/>
          <p:cNvSpPr txBox="1">
            <a:spLocks/>
          </p:cNvSpPr>
          <p:nvPr/>
        </p:nvSpPr>
        <p:spPr>
          <a:xfrm>
            <a:off x="1368591" y="4892818"/>
            <a:ext cx="6406815" cy="1368823"/>
          </a:xfrm>
          <a:prstGeom prst="rect">
            <a:avLst/>
          </a:prstGeom>
          <a:solidFill>
            <a:schemeClr val="bg1"/>
          </a:solidFill>
          <a:ln>
            <a:solidFill>
              <a:schemeClr val="tx1"/>
            </a:solidFill>
          </a:ln>
        </p:spPr>
        <p:txBody>
          <a:bodyPr anchor="ct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indent="-457200">
              <a:buFont typeface="+mj-lt"/>
              <a:buAutoNum type="arabicPeriod"/>
            </a:pPr>
            <a:r>
              <a:rPr lang="en-US" sz="2400" dirty="0"/>
              <a:t>Search for users.</a:t>
            </a:r>
          </a:p>
          <a:p>
            <a:pPr marL="457200" indent="-457200">
              <a:buFont typeface="+mj-lt"/>
              <a:buAutoNum type="arabicPeriod"/>
            </a:pPr>
            <a:r>
              <a:rPr lang="en-US" sz="2400" dirty="0"/>
              <a:t>Click to view or edit an existing user account.</a:t>
            </a:r>
          </a:p>
          <a:p>
            <a:pPr marL="457200" indent="-457200">
              <a:buFont typeface="+mj-lt"/>
              <a:buAutoNum type="arabicPeriod"/>
            </a:pPr>
            <a:r>
              <a:rPr lang="en-US" sz="2400" dirty="0"/>
              <a:t>Click to add a new user. </a:t>
            </a:r>
          </a:p>
        </p:txBody>
      </p:sp>
      <p:sp>
        <p:nvSpPr>
          <p:cNvPr id="8" name="Oval 7"/>
          <p:cNvSpPr/>
          <p:nvPr/>
        </p:nvSpPr>
        <p:spPr>
          <a:xfrm>
            <a:off x="6884327" y="4261801"/>
            <a:ext cx="274320" cy="274320"/>
          </a:xfrm>
          <a:prstGeom prst="ellipse">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FF0000"/>
                </a:solidFill>
              </a:rPr>
              <a:t>2</a:t>
            </a:r>
          </a:p>
        </p:txBody>
      </p:sp>
      <p:sp>
        <p:nvSpPr>
          <p:cNvPr id="9" name="Oval 8"/>
          <p:cNvSpPr/>
          <p:nvPr/>
        </p:nvSpPr>
        <p:spPr>
          <a:xfrm>
            <a:off x="6610007" y="1152485"/>
            <a:ext cx="274320" cy="274320"/>
          </a:xfrm>
          <a:prstGeom prst="ellipse">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FF0000"/>
                </a:solidFill>
              </a:rPr>
              <a:t>3</a:t>
            </a:r>
          </a:p>
        </p:txBody>
      </p:sp>
      <p:sp>
        <p:nvSpPr>
          <p:cNvPr id="7" name="Oval 6"/>
          <p:cNvSpPr/>
          <p:nvPr/>
        </p:nvSpPr>
        <p:spPr>
          <a:xfrm>
            <a:off x="6864231" y="3251648"/>
            <a:ext cx="274320" cy="274320"/>
          </a:xfrm>
          <a:prstGeom prst="ellipse">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FF0000"/>
                </a:solidFill>
              </a:rPr>
              <a:t>1</a:t>
            </a:r>
          </a:p>
        </p:txBody>
      </p:sp>
    </p:spTree>
    <p:extLst>
      <p:ext uri="{BB962C8B-B14F-4D97-AF65-F5344CB8AC3E}">
        <p14:creationId xmlns:p14="http://schemas.microsoft.com/office/powerpoint/2010/main" val="3262766699"/>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Code Tables</a:t>
            </a:r>
          </a:p>
        </p:txBody>
      </p:sp>
      <p:sp>
        <p:nvSpPr>
          <p:cNvPr id="3" name="Content Placeholder 2"/>
          <p:cNvSpPr>
            <a:spLocks noGrp="1"/>
          </p:cNvSpPr>
          <p:nvPr>
            <p:ph idx="1"/>
          </p:nvPr>
        </p:nvSpPr>
        <p:spPr/>
        <p:txBody>
          <a:bodyPr/>
          <a:lstStyle/>
          <a:p>
            <a:r>
              <a:rPr lang="en-US" dirty="0"/>
              <a:t>Code tables control the values available in many of the drop down menus and switch lists in WebIZ</a:t>
            </a:r>
          </a:p>
          <a:p>
            <a:r>
              <a:rPr lang="en-US" dirty="0"/>
              <a:t>Immunization program staff are responsible for maintaining most code tables</a:t>
            </a:r>
          </a:p>
          <a:p>
            <a:pPr lvl="1"/>
            <a:endParaRPr lang="en-US" dirty="0"/>
          </a:p>
        </p:txBody>
      </p:sp>
      <p:sp>
        <p:nvSpPr>
          <p:cNvPr id="4" name="Slide Number Placeholder 3"/>
          <p:cNvSpPr>
            <a:spLocks noGrp="1"/>
          </p:cNvSpPr>
          <p:nvPr>
            <p:ph type="sldNum" sz="quarter" idx="12"/>
          </p:nvPr>
        </p:nvSpPr>
        <p:spPr/>
        <p:txBody>
          <a:bodyPr/>
          <a:lstStyle/>
          <a:p>
            <a:fld id="{9ED02AE2-7DAD-4645-BC87-240DD35DB531}" type="slidenum">
              <a:rPr lang="en-US" smtClean="0"/>
              <a:t>50</a:t>
            </a:fld>
            <a:endParaRPr lang="en-US" dirty="0"/>
          </a:p>
        </p:txBody>
      </p:sp>
    </p:spTree>
    <p:extLst>
      <p:ext uri="{BB962C8B-B14F-4D97-AF65-F5344CB8AC3E}">
        <p14:creationId xmlns:p14="http://schemas.microsoft.com/office/powerpoint/2010/main" val="1971005436"/>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Code Tables (cont.)</a:t>
            </a:r>
          </a:p>
        </p:txBody>
      </p:sp>
      <p:sp>
        <p:nvSpPr>
          <p:cNvPr id="4" name="Slide Number Placeholder 3"/>
          <p:cNvSpPr>
            <a:spLocks noGrp="1"/>
          </p:cNvSpPr>
          <p:nvPr>
            <p:ph type="sldNum" sz="quarter" idx="12"/>
          </p:nvPr>
        </p:nvSpPr>
        <p:spPr/>
        <p:txBody>
          <a:bodyPr/>
          <a:lstStyle/>
          <a:p>
            <a:fld id="{9ED02AE2-7DAD-4645-BC87-240DD35DB531}" type="slidenum">
              <a:rPr lang="en-US" smtClean="0"/>
              <a:t>51</a:t>
            </a:fld>
            <a:endParaRPr lang="en-US" dirty="0"/>
          </a:p>
        </p:txBody>
      </p:sp>
      <p:sp>
        <p:nvSpPr>
          <p:cNvPr id="7" name="Content Placeholder 3"/>
          <p:cNvSpPr txBox="1">
            <a:spLocks/>
          </p:cNvSpPr>
          <p:nvPr/>
        </p:nvSpPr>
        <p:spPr>
          <a:xfrm>
            <a:off x="1673894" y="1685306"/>
            <a:ext cx="5796213" cy="973673"/>
          </a:xfrm>
          <a:prstGeom prst="rect">
            <a:avLst/>
          </a:prstGeom>
          <a:solidFill>
            <a:schemeClr val="bg1"/>
          </a:solidFill>
          <a:ln>
            <a:solidFill>
              <a:schemeClr val="tx1"/>
            </a:solidFill>
          </a:ln>
        </p:spPr>
        <p:txBody>
          <a:bodyPr anchor="ct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2400" dirty="0"/>
              <a:t>Double-click a code table or click the </a:t>
            </a:r>
            <a:r>
              <a:rPr lang="en-US" sz="2400" b="1" dirty="0"/>
              <a:t>View </a:t>
            </a:r>
            <a:r>
              <a:rPr lang="en-US" sz="2400" dirty="0"/>
              <a:t>button to edit code table values.</a:t>
            </a:r>
          </a:p>
        </p:txBody>
      </p:sp>
      <p:pic>
        <p:nvPicPr>
          <p:cNvPr id="2" name="Picture 1"/>
          <p:cNvPicPr>
            <a:picLocks noChangeAspect="1"/>
          </p:cNvPicPr>
          <p:nvPr/>
        </p:nvPicPr>
        <p:blipFill>
          <a:blip r:embed="rId2"/>
          <a:stretch>
            <a:fillRect/>
          </a:stretch>
        </p:blipFill>
        <p:spPr>
          <a:xfrm>
            <a:off x="631180" y="3010868"/>
            <a:ext cx="7884170" cy="2741301"/>
          </a:xfrm>
          <a:prstGeom prst="rect">
            <a:avLst/>
          </a:prstGeom>
        </p:spPr>
      </p:pic>
    </p:spTree>
    <p:extLst>
      <p:ext uri="{BB962C8B-B14F-4D97-AF65-F5344CB8AC3E}">
        <p14:creationId xmlns:p14="http://schemas.microsoft.com/office/powerpoint/2010/main" val="920927375"/>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1E5E2B79-8182-4094-990F-0A236A8331A0}"/>
              </a:ext>
            </a:extLst>
          </p:cNvPr>
          <p:cNvPicPr>
            <a:picLocks noChangeAspect="1"/>
          </p:cNvPicPr>
          <p:nvPr/>
        </p:nvPicPr>
        <p:blipFill>
          <a:blip r:embed="rId2"/>
          <a:stretch>
            <a:fillRect/>
          </a:stretch>
        </p:blipFill>
        <p:spPr>
          <a:xfrm>
            <a:off x="628650" y="1194936"/>
            <a:ext cx="4808474" cy="5009088"/>
          </a:xfrm>
          <a:prstGeom prst="rect">
            <a:avLst/>
          </a:prstGeom>
        </p:spPr>
      </p:pic>
      <p:sp>
        <p:nvSpPr>
          <p:cNvPr id="5" name="Title 4"/>
          <p:cNvSpPr>
            <a:spLocks noGrp="1"/>
          </p:cNvSpPr>
          <p:nvPr>
            <p:ph type="title"/>
          </p:nvPr>
        </p:nvSpPr>
        <p:spPr>
          <a:xfrm>
            <a:off x="628650" y="6533"/>
            <a:ext cx="7886700" cy="1325563"/>
          </a:xfrm>
        </p:spPr>
        <p:txBody>
          <a:bodyPr/>
          <a:lstStyle/>
          <a:p>
            <a:r>
              <a:rPr lang="en-US" dirty="0"/>
              <a:t>Code Tables (cont.)</a:t>
            </a:r>
          </a:p>
        </p:txBody>
      </p:sp>
      <p:sp>
        <p:nvSpPr>
          <p:cNvPr id="4" name="Slide Number Placeholder 3"/>
          <p:cNvSpPr>
            <a:spLocks noGrp="1"/>
          </p:cNvSpPr>
          <p:nvPr>
            <p:ph type="sldNum" sz="quarter" idx="12"/>
          </p:nvPr>
        </p:nvSpPr>
        <p:spPr/>
        <p:txBody>
          <a:bodyPr/>
          <a:lstStyle/>
          <a:p>
            <a:fld id="{9ED02AE2-7DAD-4645-BC87-240DD35DB531}" type="slidenum">
              <a:rPr lang="en-US" smtClean="0"/>
              <a:t>52</a:t>
            </a:fld>
            <a:endParaRPr lang="en-US" dirty="0"/>
          </a:p>
        </p:txBody>
      </p:sp>
      <p:sp>
        <p:nvSpPr>
          <p:cNvPr id="7" name="Content Placeholder 3"/>
          <p:cNvSpPr txBox="1">
            <a:spLocks/>
          </p:cNvSpPr>
          <p:nvPr/>
        </p:nvSpPr>
        <p:spPr>
          <a:xfrm>
            <a:off x="3965171" y="3164668"/>
            <a:ext cx="4737495" cy="2033335"/>
          </a:xfrm>
          <a:prstGeom prst="rect">
            <a:avLst/>
          </a:prstGeom>
          <a:solidFill>
            <a:schemeClr val="bg1"/>
          </a:solidFill>
          <a:ln>
            <a:solidFill>
              <a:schemeClr val="tx1"/>
            </a:solidFill>
          </a:ln>
        </p:spPr>
        <p:txBody>
          <a:bodyPr anchor="ct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indent="-457200">
              <a:buFont typeface="+mj-lt"/>
              <a:buAutoNum type="arabicPeriod"/>
            </a:pPr>
            <a:r>
              <a:rPr lang="en-US" sz="2400" dirty="0"/>
              <a:t>Code table values are never deleted, only inactivated.</a:t>
            </a:r>
          </a:p>
          <a:p>
            <a:pPr marL="457200" indent="-457200">
              <a:buFont typeface="+mj-lt"/>
              <a:buAutoNum type="arabicPeriod"/>
            </a:pPr>
            <a:r>
              <a:rPr lang="en-US" sz="2400" dirty="0"/>
              <a:t>Click </a:t>
            </a:r>
            <a:r>
              <a:rPr lang="en-US" sz="2400" b="1" dirty="0"/>
              <a:t>Update </a:t>
            </a:r>
            <a:r>
              <a:rPr lang="en-US" sz="2400" dirty="0"/>
              <a:t>to save all changes.</a:t>
            </a:r>
          </a:p>
          <a:p>
            <a:pPr marL="457200" indent="-457200">
              <a:buFont typeface="+mj-lt"/>
              <a:buAutoNum type="arabicPeriod"/>
            </a:pPr>
            <a:r>
              <a:rPr lang="en-US" sz="2400" dirty="0"/>
              <a:t>Click to </a:t>
            </a:r>
            <a:r>
              <a:rPr lang="en-US" sz="2400" b="1" dirty="0"/>
              <a:t>Add</a:t>
            </a:r>
            <a:r>
              <a:rPr lang="en-US" sz="2400" dirty="0"/>
              <a:t> a new value after completing required fields.</a:t>
            </a:r>
          </a:p>
        </p:txBody>
      </p:sp>
      <p:sp>
        <p:nvSpPr>
          <p:cNvPr id="8" name="Oval 7"/>
          <p:cNvSpPr/>
          <p:nvPr/>
        </p:nvSpPr>
        <p:spPr>
          <a:xfrm>
            <a:off x="3538979" y="1655030"/>
            <a:ext cx="274320" cy="274320"/>
          </a:xfrm>
          <a:prstGeom prst="ellipse">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FF0000"/>
                </a:solidFill>
              </a:rPr>
              <a:t>1</a:t>
            </a:r>
          </a:p>
        </p:txBody>
      </p:sp>
      <p:sp>
        <p:nvSpPr>
          <p:cNvPr id="10" name="Oval 9"/>
          <p:cNvSpPr/>
          <p:nvPr/>
        </p:nvSpPr>
        <p:spPr>
          <a:xfrm>
            <a:off x="4773231" y="5703986"/>
            <a:ext cx="274320" cy="274320"/>
          </a:xfrm>
          <a:prstGeom prst="ellipse">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FF0000"/>
                </a:solidFill>
              </a:rPr>
              <a:t>3</a:t>
            </a:r>
          </a:p>
        </p:txBody>
      </p:sp>
      <p:sp>
        <p:nvSpPr>
          <p:cNvPr id="9" name="Oval 8"/>
          <p:cNvSpPr/>
          <p:nvPr/>
        </p:nvSpPr>
        <p:spPr>
          <a:xfrm>
            <a:off x="5047551" y="1033475"/>
            <a:ext cx="274320" cy="274320"/>
          </a:xfrm>
          <a:prstGeom prst="ellipse">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FF0000"/>
                </a:solidFill>
              </a:rPr>
              <a:t>2</a:t>
            </a:r>
          </a:p>
        </p:txBody>
      </p:sp>
    </p:spTree>
    <p:extLst>
      <p:ext uri="{BB962C8B-B14F-4D97-AF65-F5344CB8AC3E}">
        <p14:creationId xmlns:p14="http://schemas.microsoft.com/office/powerpoint/2010/main" val="1242800724"/>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DABEF4-E19D-4778-AE67-717C58D75FFF}"/>
              </a:ext>
            </a:extLst>
          </p:cNvPr>
          <p:cNvSpPr>
            <a:spLocks noGrp="1"/>
          </p:cNvSpPr>
          <p:nvPr>
            <p:ph type="title"/>
          </p:nvPr>
        </p:nvSpPr>
        <p:spPr/>
        <p:txBody>
          <a:bodyPr/>
          <a:lstStyle/>
          <a:p>
            <a:r>
              <a:rPr lang="en-US" dirty="0"/>
              <a:t>Recommender</a:t>
            </a:r>
          </a:p>
        </p:txBody>
      </p:sp>
      <p:sp>
        <p:nvSpPr>
          <p:cNvPr id="4" name="Content Placeholder 3">
            <a:extLst>
              <a:ext uri="{FF2B5EF4-FFF2-40B4-BE49-F238E27FC236}">
                <a16:creationId xmlns:a16="http://schemas.microsoft.com/office/drawing/2014/main" id="{FC97ED73-8AE1-42CF-ACEA-9007132B66D1}"/>
              </a:ext>
            </a:extLst>
          </p:cNvPr>
          <p:cNvSpPr>
            <a:spLocks noGrp="1"/>
          </p:cNvSpPr>
          <p:nvPr>
            <p:ph idx="1"/>
          </p:nvPr>
        </p:nvSpPr>
        <p:spPr/>
        <p:txBody>
          <a:bodyPr/>
          <a:lstStyle/>
          <a:p>
            <a:r>
              <a:rPr lang="en-US" dirty="0"/>
              <a:t>Recommender Supporting Data</a:t>
            </a:r>
          </a:p>
          <a:p>
            <a:pPr lvl="1"/>
            <a:r>
              <a:rPr lang="en-US" dirty="0"/>
              <a:t>View CDSi supporting data by antigen</a:t>
            </a:r>
          </a:p>
          <a:p>
            <a:r>
              <a:rPr lang="en-US" dirty="0"/>
              <a:t>Upload Audit</a:t>
            </a:r>
          </a:p>
          <a:p>
            <a:pPr lvl="1"/>
            <a:r>
              <a:rPr lang="en-US" dirty="0"/>
              <a:t>Analyze recommendations for a patient</a:t>
            </a:r>
          </a:p>
        </p:txBody>
      </p:sp>
      <p:sp>
        <p:nvSpPr>
          <p:cNvPr id="3" name="Slide Number Placeholder 2">
            <a:extLst>
              <a:ext uri="{FF2B5EF4-FFF2-40B4-BE49-F238E27FC236}">
                <a16:creationId xmlns:a16="http://schemas.microsoft.com/office/drawing/2014/main" id="{A10F380E-0A18-4AC0-A0F1-5D0DC354CE10}"/>
              </a:ext>
            </a:extLst>
          </p:cNvPr>
          <p:cNvSpPr>
            <a:spLocks noGrp="1"/>
          </p:cNvSpPr>
          <p:nvPr>
            <p:ph type="sldNum" sz="quarter" idx="12"/>
          </p:nvPr>
        </p:nvSpPr>
        <p:spPr/>
        <p:txBody>
          <a:bodyPr/>
          <a:lstStyle/>
          <a:p>
            <a:fld id="{9ED02AE2-7DAD-4645-BC87-240DD35DB531}" type="slidenum">
              <a:rPr lang="en-US" smtClean="0"/>
              <a:t>53</a:t>
            </a:fld>
            <a:endParaRPr lang="en-US" dirty="0"/>
          </a:p>
        </p:txBody>
      </p:sp>
    </p:spTree>
    <p:extLst>
      <p:ext uri="{BB962C8B-B14F-4D97-AF65-F5344CB8AC3E}">
        <p14:creationId xmlns:p14="http://schemas.microsoft.com/office/powerpoint/2010/main" val="2614445318"/>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Add New User</a:t>
            </a:r>
          </a:p>
        </p:txBody>
      </p:sp>
      <p:sp>
        <p:nvSpPr>
          <p:cNvPr id="3" name="Text Placeholder 2"/>
          <p:cNvSpPr>
            <a:spLocks noGrp="1"/>
          </p:cNvSpPr>
          <p:nvPr>
            <p:ph type="body" idx="1"/>
          </p:nvPr>
        </p:nvSpPr>
        <p:spPr/>
        <p:txBody>
          <a:bodyPr/>
          <a:lstStyle/>
          <a:p>
            <a:r>
              <a:rPr lang="en-US" dirty="0"/>
              <a:t>Hands-On Exercise</a:t>
            </a:r>
          </a:p>
        </p:txBody>
      </p:sp>
      <p:sp>
        <p:nvSpPr>
          <p:cNvPr id="4" name="Slide Number Placeholder 3"/>
          <p:cNvSpPr>
            <a:spLocks noGrp="1"/>
          </p:cNvSpPr>
          <p:nvPr>
            <p:ph type="sldNum" sz="quarter" idx="12"/>
          </p:nvPr>
        </p:nvSpPr>
        <p:spPr/>
        <p:txBody>
          <a:bodyPr/>
          <a:lstStyle/>
          <a:p>
            <a:fld id="{9ED02AE2-7DAD-4645-BC87-240DD35DB531}" type="slidenum">
              <a:rPr lang="en-US" smtClean="0"/>
              <a:t>54</a:t>
            </a:fld>
            <a:endParaRPr lang="en-US" dirty="0"/>
          </a:p>
        </p:txBody>
      </p:sp>
    </p:spTree>
    <p:extLst>
      <p:ext uri="{BB962C8B-B14F-4D97-AF65-F5344CB8AC3E}">
        <p14:creationId xmlns:p14="http://schemas.microsoft.com/office/powerpoint/2010/main" val="2412430955"/>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Administrative Reports</a:t>
            </a:r>
          </a:p>
        </p:txBody>
      </p:sp>
      <p:sp>
        <p:nvSpPr>
          <p:cNvPr id="3" name="Slide Number Placeholder 2"/>
          <p:cNvSpPr>
            <a:spLocks noGrp="1"/>
          </p:cNvSpPr>
          <p:nvPr>
            <p:ph type="sldNum" sz="quarter" idx="12"/>
          </p:nvPr>
        </p:nvSpPr>
        <p:spPr/>
        <p:txBody>
          <a:bodyPr/>
          <a:lstStyle/>
          <a:p>
            <a:fld id="{9ED02AE2-7DAD-4645-BC87-240DD35DB531}" type="slidenum">
              <a:rPr lang="en-US" smtClean="0"/>
              <a:t>55</a:t>
            </a:fld>
            <a:endParaRPr lang="en-US" dirty="0"/>
          </a:p>
        </p:txBody>
      </p:sp>
    </p:spTree>
    <p:extLst>
      <p:ext uri="{BB962C8B-B14F-4D97-AF65-F5344CB8AC3E}">
        <p14:creationId xmlns:p14="http://schemas.microsoft.com/office/powerpoint/2010/main" val="823560583"/>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Datamart Status</a:t>
            </a:r>
          </a:p>
        </p:txBody>
      </p:sp>
      <p:sp>
        <p:nvSpPr>
          <p:cNvPr id="3" name="Content Placeholder 2"/>
          <p:cNvSpPr>
            <a:spLocks noGrp="1"/>
          </p:cNvSpPr>
          <p:nvPr>
            <p:ph idx="1"/>
          </p:nvPr>
        </p:nvSpPr>
        <p:spPr>
          <a:xfrm>
            <a:off x="628650" y="1825625"/>
            <a:ext cx="7886700" cy="4351338"/>
          </a:xfrm>
        </p:spPr>
        <p:txBody>
          <a:bodyPr/>
          <a:lstStyle/>
          <a:p>
            <a:r>
              <a:rPr lang="en-US" dirty="0"/>
              <a:t>Monitors the status of the datamart replication service. </a:t>
            </a:r>
          </a:p>
          <a:p>
            <a:r>
              <a:rPr lang="en-US" dirty="0"/>
              <a:t>Acts as an administration console for a system admin to monitor and identify issues with the datamart replication and processing.</a:t>
            </a:r>
          </a:p>
          <a:p>
            <a:r>
              <a:rPr lang="en-US" dirty="0"/>
              <a:t>If a any batches or packages fail, they must be reviewed directly in the database. </a:t>
            </a:r>
          </a:p>
        </p:txBody>
      </p:sp>
      <p:sp>
        <p:nvSpPr>
          <p:cNvPr id="4" name="Slide Number Placeholder 3"/>
          <p:cNvSpPr>
            <a:spLocks noGrp="1"/>
          </p:cNvSpPr>
          <p:nvPr>
            <p:ph type="sldNum" sz="quarter" idx="12"/>
          </p:nvPr>
        </p:nvSpPr>
        <p:spPr/>
        <p:txBody>
          <a:bodyPr/>
          <a:lstStyle/>
          <a:p>
            <a:fld id="{9ED02AE2-7DAD-4645-BC87-240DD35DB531}" type="slidenum">
              <a:rPr lang="en-US" smtClean="0"/>
              <a:t>56</a:t>
            </a:fld>
            <a:endParaRPr lang="en-US" dirty="0"/>
          </a:p>
        </p:txBody>
      </p:sp>
    </p:spTree>
    <p:extLst>
      <p:ext uri="{BB962C8B-B14F-4D97-AF65-F5344CB8AC3E}">
        <p14:creationId xmlns:p14="http://schemas.microsoft.com/office/powerpoint/2010/main" val="534336019"/>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E-mail List</a:t>
            </a:r>
          </a:p>
        </p:txBody>
      </p:sp>
      <p:sp>
        <p:nvSpPr>
          <p:cNvPr id="3" name="Content Placeholder 2"/>
          <p:cNvSpPr>
            <a:spLocks noGrp="1"/>
          </p:cNvSpPr>
          <p:nvPr>
            <p:ph idx="1"/>
          </p:nvPr>
        </p:nvSpPr>
        <p:spPr/>
        <p:txBody>
          <a:bodyPr/>
          <a:lstStyle/>
          <a:p>
            <a:r>
              <a:rPr lang="en-US" dirty="0"/>
              <a:t>Generates a list of WebIZ user email addresses</a:t>
            </a:r>
          </a:p>
          <a:p>
            <a:pPr lvl="1"/>
            <a:r>
              <a:rPr lang="en-US" dirty="0"/>
              <a:t>HTML output can be copied and pasted into Outlook or other email application</a:t>
            </a:r>
          </a:p>
          <a:p>
            <a:pPr lvl="1"/>
            <a:r>
              <a:rPr lang="en-US" dirty="0"/>
              <a:t>Helpful when notifying users of system maintenance or other outages or upgrades</a:t>
            </a:r>
          </a:p>
          <a:p>
            <a:r>
              <a:rPr lang="en-US" dirty="0"/>
              <a:t>Email address is captured on the </a:t>
            </a:r>
            <a:r>
              <a:rPr lang="en-US" i="1" dirty="0"/>
              <a:t>User Edit</a:t>
            </a:r>
            <a:r>
              <a:rPr lang="en-US" dirty="0"/>
              <a:t> screen</a:t>
            </a:r>
          </a:p>
        </p:txBody>
      </p:sp>
      <p:sp>
        <p:nvSpPr>
          <p:cNvPr id="4" name="Slide Number Placeholder 3"/>
          <p:cNvSpPr>
            <a:spLocks noGrp="1"/>
          </p:cNvSpPr>
          <p:nvPr>
            <p:ph type="sldNum" sz="quarter" idx="12"/>
          </p:nvPr>
        </p:nvSpPr>
        <p:spPr/>
        <p:txBody>
          <a:bodyPr/>
          <a:lstStyle/>
          <a:p>
            <a:fld id="{9ED02AE2-7DAD-4645-BC87-240DD35DB531}" type="slidenum">
              <a:rPr lang="en-US" smtClean="0"/>
              <a:t>57</a:t>
            </a:fld>
            <a:endParaRPr lang="en-US" dirty="0"/>
          </a:p>
        </p:txBody>
      </p:sp>
    </p:spTree>
    <p:extLst>
      <p:ext uri="{BB962C8B-B14F-4D97-AF65-F5344CB8AC3E}">
        <p14:creationId xmlns:p14="http://schemas.microsoft.com/office/powerpoint/2010/main" val="3754261850"/>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Import Statistics</a:t>
            </a:r>
          </a:p>
        </p:txBody>
      </p:sp>
      <p:sp>
        <p:nvSpPr>
          <p:cNvPr id="3" name="Content Placeholder 2"/>
          <p:cNvSpPr>
            <a:spLocks noGrp="1"/>
          </p:cNvSpPr>
          <p:nvPr>
            <p:ph idx="1"/>
          </p:nvPr>
        </p:nvSpPr>
        <p:spPr/>
        <p:txBody>
          <a:bodyPr/>
          <a:lstStyle/>
          <a:p>
            <a:r>
              <a:rPr lang="en-US" dirty="0"/>
              <a:t>View the status of data files imported to WebIZ (e.g., vital records import)</a:t>
            </a:r>
          </a:p>
          <a:p>
            <a:r>
              <a:rPr lang="en-US" dirty="0"/>
              <a:t>Review any errors and/or warnings</a:t>
            </a:r>
          </a:p>
          <a:p>
            <a:r>
              <a:rPr lang="en-US" dirty="0"/>
              <a:t>After resolving errors and/or warnings, set import status to resolved</a:t>
            </a:r>
          </a:p>
        </p:txBody>
      </p:sp>
      <p:sp>
        <p:nvSpPr>
          <p:cNvPr id="4" name="Slide Number Placeholder 3"/>
          <p:cNvSpPr>
            <a:spLocks noGrp="1"/>
          </p:cNvSpPr>
          <p:nvPr>
            <p:ph type="sldNum" sz="quarter" idx="12"/>
          </p:nvPr>
        </p:nvSpPr>
        <p:spPr/>
        <p:txBody>
          <a:bodyPr/>
          <a:lstStyle/>
          <a:p>
            <a:fld id="{9ED02AE2-7DAD-4645-BC87-240DD35DB531}" type="slidenum">
              <a:rPr lang="en-US" smtClean="0"/>
              <a:t>58</a:t>
            </a:fld>
            <a:endParaRPr lang="en-US" dirty="0"/>
          </a:p>
        </p:txBody>
      </p:sp>
    </p:spTree>
    <p:extLst>
      <p:ext uri="{BB962C8B-B14F-4D97-AF65-F5344CB8AC3E}">
        <p14:creationId xmlns:p14="http://schemas.microsoft.com/office/powerpoint/2010/main" val="1824785106"/>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6"/>
            <a:ext cx="8515350" cy="1325563"/>
          </a:xfrm>
        </p:spPr>
        <p:txBody>
          <a:bodyPr/>
          <a:lstStyle/>
          <a:p>
            <a:r>
              <a:rPr lang="en-US" dirty="0"/>
              <a:t>Logins - Successful and Unsuccessful</a:t>
            </a:r>
          </a:p>
        </p:txBody>
      </p:sp>
      <p:sp>
        <p:nvSpPr>
          <p:cNvPr id="3" name="Content Placeholder 2"/>
          <p:cNvSpPr>
            <a:spLocks noGrp="1"/>
          </p:cNvSpPr>
          <p:nvPr>
            <p:ph idx="1"/>
          </p:nvPr>
        </p:nvSpPr>
        <p:spPr/>
        <p:txBody>
          <a:bodyPr/>
          <a:lstStyle/>
          <a:p>
            <a:r>
              <a:rPr lang="en-US" dirty="0"/>
              <a:t>View WebIZ user login activity</a:t>
            </a:r>
          </a:p>
          <a:p>
            <a:r>
              <a:rPr lang="en-US" dirty="0"/>
              <a:t>Identify unauthorized attempts to access registry</a:t>
            </a:r>
          </a:p>
          <a:p>
            <a:r>
              <a:rPr lang="en-US" dirty="0"/>
              <a:t>Available as PDF or extract</a:t>
            </a:r>
          </a:p>
        </p:txBody>
      </p:sp>
      <p:sp>
        <p:nvSpPr>
          <p:cNvPr id="4" name="Slide Number Placeholder 3"/>
          <p:cNvSpPr>
            <a:spLocks noGrp="1"/>
          </p:cNvSpPr>
          <p:nvPr>
            <p:ph type="sldNum" sz="quarter" idx="12"/>
          </p:nvPr>
        </p:nvSpPr>
        <p:spPr/>
        <p:txBody>
          <a:bodyPr/>
          <a:lstStyle/>
          <a:p>
            <a:fld id="{9ED02AE2-7DAD-4645-BC87-240DD35DB531}" type="slidenum">
              <a:rPr lang="en-US" smtClean="0"/>
              <a:t>59</a:t>
            </a:fld>
            <a:endParaRPr lang="en-US" dirty="0"/>
          </a:p>
        </p:txBody>
      </p:sp>
    </p:spTree>
    <p:extLst>
      <p:ext uri="{BB962C8B-B14F-4D97-AF65-F5344CB8AC3E}">
        <p14:creationId xmlns:p14="http://schemas.microsoft.com/office/powerpoint/2010/main" val="258866379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346985B7-CD5F-41FD-A420-1D3FC2434C8C}"/>
              </a:ext>
            </a:extLst>
          </p:cNvPr>
          <p:cNvPicPr>
            <a:picLocks noChangeAspect="1"/>
          </p:cNvPicPr>
          <p:nvPr/>
        </p:nvPicPr>
        <p:blipFill>
          <a:blip r:embed="rId2"/>
          <a:stretch>
            <a:fillRect/>
          </a:stretch>
        </p:blipFill>
        <p:spPr>
          <a:xfrm>
            <a:off x="664227" y="1553214"/>
            <a:ext cx="7171041" cy="4099915"/>
          </a:xfrm>
          <a:prstGeom prst="rect">
            <a:avLst/>
          </a:prstGeom>
        </p:spPr>
      </p:pic>
      <p:sp>
        <p:nvSpPr>
          <p:cNvPr id="2" name="Title 1"/>
          <p:cNvSpPr>
            <a:spLocks noGrp="1"/>
          </p:cNvSpPr>
          <p:nvPr>
            <p:ph type="title"/>
          </p:nvPr>
        </p:nvSpPr>
        <p:spPr/>
        <p:txBody>
          <a:bodyPr/>
          <a:lstStyle/>
          <a:p>
            <a:r>
              <a:rPr lang="en-US" dirty="0"/>
              <a:t>Add/Edit User</a:t>
            </a:r>
          </a:p>
        </p:txBody>
      </p:sp>
      <p:sp>
        <p:nvSpPr>
          <p:cNvPr id="4" name="Slide Number Placeholder 3"/>
          <p:cNvSpPr>
            <a:spLocks noGrp="1"/>
          </p:cNvSpPr>
          <p:nvPr>
            <p:ph type="sldNum" sz="quarter" idx="12"/>
          </p:nvPr>
        </p:nvSpPr>
        <p:spPr/>
        <p:txBody>
          <a:bodyPr/>
          <a:lstStyle/>
          <a:p>
            <a:fld id="{9ED02AE2-7DAD-4645-BC87-240DD35DB531}" type="slidenum">
              <a:rPr lang="en-US" smtClean="0"/>
              <a:t>6</a:t>
            </a:fld>
            <a:endParaRPr lang="en-US" dirty="0"/>
          </a:p>
        </p:txBody>
      </p:sp>
      <p:sp>
        <p:nvSpPr>
          <p:cNvPr id="6" name="Content Placeholder 3"/>
          <p:cNvSpPr txBox="1">
            <a:spLocks/>
          </p:cNvSpPr>
          <p:nvPr/>
        </p:nvSpPr>
        <p:spPr>
          <a:xfrm>
            <a:off x="3919116" y="3063598"/>
            <a:ext cx="4238770" cy="3110779"/>
          </a:xfrm>
          <a:prstGeom prst="rect">
            <a:avLst/>
          </a:prstGeom>
          <a:solidFill>
            <a:schemeClr val="bg1"/>
          </a:solidFill>
          <a:ln>
            <a:solidFill>
              <a:schemeClr val="tx1"/>
            </a:solidFill>
          </a:ln>
        </p:spPr>
        <p:txBody>
          <a:bodyPr anchor="ct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indent="-457200">
              <a:buFont typeface="+mj-lt"/>
              <a:buAutoNum type="arabicPeriod"/>
            </a:pPr>
            <a:r>
              <a:rPr lang="en-US" sz="2200" dirty="0"/>
              <a:t>Usernames must be unique.</a:t>
            </a:r>
          </a:p>
          <a:p>
            <a:pPr marL="457200" indent="-457200">
              <a:buFont typeface="+mj-lt"/>
              <a:buAutoNum type="arabicPeriod"/>
            </a:pPr>
            <a:r>
              <a:rPr lang="en-US" sz="2200" dirty="0"/>
              <a:t>Select to display user first and last name in </a:t>
            </a:r>
            <a:r>
              <a:rPr lang="en-US" sz="2200" b="1" dirty="0"/>
              <a:t>Administered By</a:t>
            </a:r>
            <a:r>
              <a:rPr lang="en-US" sz="2200" dirty="0"/>
              <a:t> drop down menu.</a:t>
            </a:r>
          </a:p>
          <a:p>
            <a:pPr marL="457200" indent="-457200">
              <a:buFont typeface="+mj-lt"/>
              <a:buAutoNum type="arabicPeriod"/>
            </a:pPr>
            <a:r>
              <a:rPr lang="en-US" sz="2200" dirty="0"/>
              <a:t>Click to generate a new password</a:t>
            </a:r>
          </a:p>
          <a:p>
            <a:pPr marL="457200" indent="-457200">
              <a:buFont typeface="+mj-lt"/>
              <a:buAutoNum type="arabicPeriod"/>
            </a:pPr>
            <a:r>
              <a:rPr lang="en-US" sz="2200" dirty="0"/>
              <a:t>Select to associate use to ALL provider/clinics or school district/schools in the registry.</a:t>
            </a:r>
          </a:p>
        </p:txBody>
      </p:sp>
      <p:sp>
        <p:nvSpPr>
          <p:cNvPr id="7" name="Oval 6"/>
          <p:cNvSpPr/>
          <p:nvPr/>
        </p:nvSpPr>
        <p:spPr>
          <a:xfrm>
            <a:off x="1480391" y="1553214"/>
            <a:ext cx="274320" cy="274320"/>
          </a:xfrm>
          <a:prstGeom prst="ellipse">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FF0000"/>
                </a:solidFill>
              </a:rPr>
              <a:t>1</a:t>
            </a:r>
          </a:p>
        </p:txBody>
      </p:sp>
      <p:sp>
        <p:nvSpPr>
          <p:cNvPr id="8" name="Oval 7"/>
          <p:cNvSpPr/>
          <p:nvPr/>
        </p:nvSpPr>
        <p:spPr>
          <a:xfrm>
            <a:off x="3919116" y="2604457"/>
            <a:ext cx="274320" cy="274320"/>
          </a:xfrm>
          <a:prstGeom prst="ellipse">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FF0000"/>
                </a:solidFill>
              </a:rPr>
              <a:t>2</a:t>
            </a:r>
          </a:p>
        </p:txBody>
      </p:sp>
      <p:sp>
        <p:nvSpPr>
          <p:cNvPr id="9" name="Oval 8"/>
          <p:cNvSpPr/>
          <p:nvPr/>
        </p:nvSpPr>
        <p:spPr>
          <a:xfrm>
            <a:off x="627150" y="3974587"/>
            <a:ext cx="274320" cy="274320"/>
          </a:xfrm>
          <a:prstGeom prst="ellipse">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FF0000"/>
                </a:solidFill>
              </a:rPr>
              <a:t>3</a:t>
            </a:r>
          </a:p>
        </p:txBody>
      </p:sp>
      <p:pic>
        <p:nvPicPr>
          <p:cNvPr id="10" name="Picture 9">
            <a:extLst>
              <a:ext uri="{FF2B5EF4-FFF2-40B4-BE49-F238E27FC236}">
                <a16:creationId xmlns:a16="http://schemas.microsoft.com/office/drawing/2014/main" id="{6293A34F-DBBA-4DC3-9646-4F7A02A5B22D}"/>
              </a:ext>
            </a:extLst>
          </p:cNvPr>
          <p:cNvPicPr>
            <a:picLocks noChangeAspect="1"/>
          </p:cNvPicPr>
          <p:nvPr/>
        </p:nvPicPr>
        <p:blipFill>
          <a:blip r:embed="rId3"/>
          <a:stretch>
            <a:fillRect/>
          </a:stretch>
        </p:blipFill>
        <p:spPr>
          <a:xfrm>
            <a:off x="563124" y="5097975"/>
            <a:ext cx="402371" cy="493819"/>
          </a:xfrm>
          <a:prstGeom prst="rect">
            <a:avLst/>
          </a:prstGeom>
        </p:spPr>
      </p:pic>
    </p:spTree>
    <p:extLst>
      <p:ext uri="{BB962C8B-B14F-4D97-AF65-F5344CB8AC3E}">
        <p14:creationId xmlns:p14="http://schemas.microsoft.com/office/powerpoint/2010/main" val="4108968728"/>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6"/>
            <a:ext cx="8515350" cy="1325563"/>
          </a:xfrm>
        </p:spPr>
        <p:txBody>
          <a:bodyPr/>
          <a:lstStyle/>
          <a:p>
            <a:r>
              <a:rPr lang="en-US" dirty="0"/>
              <a:t>Provider and Clinic Information</a:t>
            </a:r>
          </a:p>
        </p:txBody>
      </p:sp>
      <p:sp>
        <p:nvSpPr>
          <p:cNvPr id="3" name="Content Placeholder 2"/>
          <p:cNvSpPr>
            <a:spLocks noGrp="1"/>
          </p:cNvSpPr>
          <p:nvPr>
            <p:ph idx="1"/>
          </p:nvPr>
        </p:nvSpPr>
        <p:spPr/>
        <p:txBody>
          <a:bodyPr/>
          <a:lstStyle/>
          <a:p>
            <a:r>
              <a:rPr lang="en-US" dirty="0"/>
              <a:t>Generates an Excel spreadsheet of Provider and Clinic information.</a:t>
            </a:r>
          </a:p>
          <a:p>
            <a:pPr lvl="1"/>
            <a:r>
              <a:rPr lang="en-US" dirty="0"/>
              <a:t>Can also include inventory locations and inactive clinics</a:t>
            </a:r>
          </a:p>
          <a:p>
            <a:r>
              <a:rPr lang="en-US" dirty="0"/>
              <a:t>Information includes:</a:t>
            </a:r>
          </a:p>
          <a:p>
            <a:pPr lvl="1"/>
            <a:r>
              <a:rPr lang="en-US" dirty="0"/>
              <a:t>Inventory Type</a:t>
            </a:r>
          </a:p>
          <a:p>
            <a:pPr lvl="1"/>
            <a:r>
              <a:rPr lang="en-US" dirty="0"/>
              <a:t>Provider/Clinic address</a:t>
            </a:r>
          </a:p>
          <a:p>
            <a:pPr lvl="1"/>
            <a:r>
              <a:rPr lang="en-US" dirty="0"/>
              <a:t>Clinic services</a:t>
            </a:r>
          </a:p>
          <a:p>
            <a:pPr lvl="1"/>
            <a:r>
              <a:rPr lang="en-US" dirty="0"/>
              <a:t>HL7 facility codes</a:t>
            </a:r>
          </a:p>
        </p:txBody>
      </p:sp>
      <p:sp>
        <p:nvSpPr>
          <p:cNvPr id="4" name="Slide Number Placeholder 3"/>
          <p:cNvSpPr>
            <a:spLocks noGrp="1"/>
          </p:cNvSpPr>
          <p:nvPr>
            <p:ph type="sldNum" sz="quarter" idx="12"/>
          </p:nvPr>
        </p:nvSpPr>
        <p:spPr/>
        <p:txBody>
          <a:bodyPr/>
          <a:lstStyle/>
          <a:p>
            <a:fld id="{9ED02AE2-7DAD-4645-BC87-240DD35DB531}" type="slidenum">
              <a:rPr lang="en-US" smtClean="0"/>
              <a:t>60</a:t>
            </a:fld>
            <a:endParaRPr lang="en-US" dirty="0"/>
          </a:p>
        </p:txBody>
      </p:sp>
    </p:spTree>
    <p:extLst>
      <p:ext uri="{BB962C8B-B14F-4D97-AF65-F5344CB8AC3E}">
        <p14:creationId xmlns:p14="http://schemas.microsoft.com/office/powerpoint/2010/main" val="1727264761"/>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6E5D56-BE0E-4E80-8082-EDB7BC459A46}"/>
              </a:ext>
            </a:extLst>
          </p:cNvPr>
          <p:cNvSpPr>
            <a:spLocks noGrp="1"/>
          </p:cNvSpPr>
          <p:nvPr>
            <p:ph type="title"/>
          </p:nvPr>
        </p:nvSpPr>
        <p:spPr/>
        <p:txBody>
          <a:bodyPr/>
          <a:lstStyle/>
          <a:p>
            <a:r>
              <a:rPr lang="en-US" dirty="0"/>
              <a:t>Public Portal Access Log</a:t>
            </a:r>
          </a:p>
        </p:txBody>
      </p:sp>
      <p:sp>
        <p:nvSpPr>
          <p:cNvPr id="3" name="Content Placeholder 2">
            <a:extLst>
              <a:ext uri="{FF2B5EF4-FFF2-40B4-BE49-F238E27FC236}">
                <a16:creationId xmlns:a16="http://schemas.microsoft.com/office/drawing/2014/main" id="{CB69A203-AA80-4FE7-A625-DE42692B7AC1}"/>
              </a:ext>
            </a:extLst>
          </p:cNvPr>
          <p:cNvSpPr>
            <a:spLocks noGrp="1"/>
          </p:cNvSpPr>
          <p:nvPr>
            <p:ph idx="1"/>
          </p:nvPr>
        </p:nvSpPr>
        <p:spPr/>
        <p:txBody>
          <a:bodyPr/>
          <a:lstStyle/>
          <a:p>
            <a:r>
              <a:rPr lang="en-US" dirty="0"/>
              <a:t>Provides a list of patients or guardians requesting official copies of immunizations records through the public portal. </a:t>
            </a:r>
          </a:p>
        </p:txBody>
      </p:sp>
      <p:sp>
        <p:nvSpPr>
          <p:cNvPr id="4" name="Slide Number Placeholder 3">
            <a:extLst>
              <a:ext uri="{FF2B5EF4-FFF2-40B4-BE49-F238E27FC236}">
                <a16:creationId xmlns:a16="http://schemas.microsoft.com/office/drawing/2014/main" id="{AC44F3E4-0906-487A-91E9-0840B7007BFC}"/>
              </a:ext>
            </a:extLst>
          </p:cNvPr>
          <p:cNvSpPr>
            <a:spLocks noGrp="1"/>
          </p:cNvSpPr>
          <p:nvPr>
            <p:ph type="sldNum" sz="quarter" idx="12"/>
          </p:nvPr>
        </p:nvSpPr>
        <p:spPr/>
        <p:txBody>
          <a:bodyPr/>
          <a:lstStyle/>
          <a:p>
            <a:fld id="{9ED02AE2-7DAD-4645-BC87-240DD35DB531}" type="slidenum">
              <a:rPr lang="en-US" smtClean="0"/>
              <a:t>61</a:t>
            </a:fld>
            <a:endParaRPr lang="en-US" dirty="0"/>
          </a:p>
        </p:txBody>
      </p:sp>
    </p:spTree>
    <p:extLst>
      <p:ext uri="{BB962C8B-B14F-4D97-AF65-F5344CB8AC3E}">
        <p14:creationId xmlns:p14="http://schemas.microsoft.com/office/powerpoint/2010/main" val="3301806187"/>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6"/>
            <a:ext cx="8515350" cy="1325563"/>
          </a:xfrm>
        </p:spPr>
        <p:txBody>
          <a:bodyPr/>
          <a:lstStyle/>
          <a:p>
            <a:r>
              <a:rPr lang="en-US" dirty="0"/>
              <a:t>School District and School Information</a:t>
            </a:r>
          </a:p>
        </p:txBody>
      </p:sp>
      <p:sp>
        <p:nvSpPr>
          <p:cNvPr id="3" name="Content Placeholder 2"/>
          <p:cNvSpPr>
            <a:spLocks noGrp="1"/>
          </p:cNvSpPr>
          <p:nvPr>
            <p:ph idx="1"/>
          </p:nvPr>
        </p:nvSpPr>
        <p:spPr/>
        <p:txBody>
          <a:bodyPr/>
          <a:lstStyle/>
          <a:p>
            <a:r>
              <a:rPr lang="en-US" dirty="0"/>
              <a:t>Generates an Excel spreadsheet of School District and School information.</a:t>
            </a:r>
          </a:p>
          <a:p>
            <a:r>
              <a:rPr lang="en-US" dirty="0"/>
              <a:t>Information includes:</a:t>
            </a:r>
          </a:p>
          <a:p>
            <a:pPr lvl="1"/>
            <a:r>
              <a:rPr lang="en-US" dirty="0"/>
              <a:t>School District/School address</a:t>
            </a:r>
          </a:p>
          <a:p>
            <a:pPr lvl="1"/>
            <a:r>
              <a:rPr lang="en-US" dirty="0"/>
              <a:t>School Type</a:t>
            </a:r>
          </a:p>
          <a:p>
            <a:pPr lvl="1"/>
            <a:r>
              <a:rPr lang="en-US" dirty="0"/>
              <a:t>Lowest/Highest Grade</a:t>
            </a:r>
          </a:p>
          <a:p>
            <a:pPr lvl="1"/>
            <a:r>
              <a:rPr lang="en-US" dirty="0"/>
              <a:t>Primary Contact</a:t>
            </a:r>
          </a:p>
        </p:txBody>
      </p:sp>
      <p:sp>
        <p:nvSpPr>
          <p:cNvPr id="4" name="Slide Number Placeholder 3"/>
          <p:cNvSpPr>
            <a:spLocks noGrp="1"/>
          </p:cNvSpPr>
          <p:nvPr>
            <p:ph type="sldNum" sz="quarter" idx="12"/>
          </p:nvPr>
        </p:nvSpPr>
        <p:spPr/>
        <p:txBody>
          <a:bodyPr/>
          <a:lstStyle/>
          <a:p>
            <a:fld id="{9ED02AE2-7DAD-4645-BC87-240DD35DB531}" type="slidenum">
              <a:rPr lang="en-US" smtClean="0"/>
              <a:t>62</a:t>
            </a:fld>
            <a:endParaRPr lang="en-US" dirty="0"/>
          </a:p>
        </p:txBody>
      </p:sp>
    </p:spTree>
    <p:extLst>
      <p:ext uri="{BB962C8B-B14F-4D97-AF65-F5344CB8AC3E}">
        <p14:creationId xmlns:p14="http://schemas.microsoft.com/office/powerpoint/2010/main" val="3166425135"/>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Site Administrator Contact Detail</a:t>
            </a:r>
          </a:p>
        </p:txBody>
      </p:sp>
      <p:sp>
        <p:nvSpPr>
          <p:cNvPr id="4" name="Content Placeholder 3"/>
          <p:cNvSpPr>
            <a:spLocks noGrp="1"/>
          </p:cNvSpPr>
          <p:nvPr>
            <p:ph idx="1"/>
          </p:nvPr>
        </p:nvSpPr>
        <p:spPr/>
        <p:txBody>
          <a:bodyPr/>
          <a:lstStyle/>
          <a:p>
            <a:r>
              <a:rPr lang="en-US" dirty="0"/>
              <a:t>Extract provider/clinic site administrator contact details</a:t>
            </a:r>
          </a:p>
          <a:p>
            <a:r>
              <a:rPr lang="en-US" dirty="0"/>
              <a:t>Extract provider and clinic contacts, or provider contacts only</a:t>
            </a:r>
          </a:p>
          <a:p>
            <a:r>
              <a:rPr lang="en-US" dirty="0"/>
              <a:t>Optional filters:</a:t>
            </a:r>
          </a:p>
          <a:p>
            <a:pPr lvl="1"/>
            <a:r>
              <a:rPr lang="en-US" dirty="0"/>
              <a:t>Provider</a:t>
            </a:r>
          </a:p>
          <a:p>
            <a:pPr lvl="1"/>
            <a:r>
              <a:rPr lang="en-US" dirty="0"/>
              <a:t>Clinic</a:t>
            </a:r>
          </a:p>
          <a:p>
            <a:pPr lvl="1"/>
            <a:r>
              <a:rPr lang="en-US" dirty="0"/>
              <a:t>County </a:t>
            </a:r>
          </a:p>
        </p:txBody>
      </p:sp>
      <p:sp>
        <p:nvSpPr>
          <p:cNvPr id="3" name="Slide Number Placeholder 2"/>
          <p:cNvSpPr>
            <a:spLocks noGrp="1"/>
          </p:cNvSpPr>
          <p:nvPr>
            <p:ph type="sldNum" sz="quarter" idx="12"/>
          </p:nvPr>
        </p:nvSpPr>
        <p:spPr/>
        <p:txBody>
          <a:bodyPr/>
          <a:lstStyle/>
          <a:p>
            <a:fld id="{9ED02AE2-7DAD-4645-BC87-240DD35DB531}" type="slidenum">
              <a:rPr lang="en-US" smtClean="0"/>
              <a:t>63</a:t>
            </a:fld>
            <a:endParaRPr lang="en-US" dirty="0"/>
          </a:p>
        </p:txBody>
      </p:sp>
    </p:spTree>
    <p:extLst>
      <p:ext uri="{BB962C8B-B14F-4D97-AF65-F5344CB8AC3E}">
        <p14:creationId xmlns:p14="http://schemas.microsoft.com/office/powerpoint/2010/main" val="571041685"/>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a:blip r:embed="rId2"/>
          <a:stretch>
            <a:fillRect/>
          </a:stretch>
        </p:blipFill>
        <p:spPr>
          <a:xfrm>
            <a:off x="453085" y="3057060"/>
            <a:ext cx="8538515" cy="2030331"/>
          </a:xfrm>
          <a:prstGeom prst="rect">
            <a:avLst/>
          </a:prstGeom>
        </p:spPr>
      </p:pic>
      <p:sp>
        <p:nvSpPr>
          <p:cNvPr id="2" name="Title 1"/>
          <p:cNvSpPr>
            <a:spLocks noGrp="1"/>
          </p:cNvSpPr>
          <p:nvPr>
            <p:ph type="title"/>
          </p:nvPr>
        </p:nvSpPr>
        <p:spPr/>
        <p:txBody>
          <a:bodyPr/>
          <a:lstStyle/>
          <a:p>
            <a:r>
              <a:rPr lang="en-US" dirty="0"/>
              <a:t>User Inactivity</a:t>
            </a:r>
          </a:p>
        </p:txBody>
      </p:sp>
      <p:sp>
        <p:nvSpPr>
          <p:cNvPr id="4" name="Content Placeholder 3"/>
          <p:cNvSpPr>
            <a:spLocks noGrp="1"/>
          </p:cNvSpPr>
          <p:nvPr>
            <p:ph idx="1"/>
          </p:nvPr>
        </p:nvSpPr>
        <p:spPr/>
        <p:txBody>
          <a:bodyPr/>
          <a:lstStyle/>
          <a:p>
            <a:r>
              <a:rPr lang="en-US" dirty="0"/>
              <a:t>View a list of users meeting search criteria</a:t>
            </a:r>
          </a:p>
          <a:p>
            <a:r>
              <a:rPr lang="en-US" dirty="0"/>
              <a:t>Change user status as appropriate</a:t>
            </a:r>
          </a:p>
        </p:txBody>
      </p:sp>
      <p:sp>
        <p:nvSpPr>
          <p:cNvPr id="3" name="Slide Number Placeholder 2"/>
          <p:cNvSpPr>
            <a:spLocks noGrp="1"/>
          </p:cNvSpPr>
          <p:nvPr>
            <p:ph type="sldNum" sz="quarter" idx="12"/>
          </p:nvPr>
        </p:nvSpPr>
        <p:spPr/>
        <p:txBody>
          <a:bodyPr/>
          <a:lstStyle/>
          <a:p>
            <a:fld id="{9ED02AE2-7DAD-4645-BC87-240DD35DB531}" type="slidenum">
              <a:rPr lang="en-US" smtClean="0"/>
              <a:t>64</a:t>
            </a:fld>
            <a:endParaRPr lang="en-US" dirty="0"/>
          </a:p>
        </p:txBody>
      </p:sp>
    </p:spTree>
    <p:extLst>
      <p:ext uri="{BB962C8B-B14F-4D97-AF65-F5344CB8AC3E}">
        <p14:creationId xmlns:p14="http://schemas.microsoft.com/office/powerpoint/2010/main" val="313132191"/>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Users</a:t>
            </a:r>
          </a:p>
        </p:txBody>
      </p:sp>
      <p:sp>
        <p:nvSpPr>
          <p:cNvPr id="4" name="Content Placeholder 3"/>
          <p:cNvSpPr>
            <a:spLocks noGrp="1"/>
          </p:cNvSpPr>
          <p:nvPr>
            <p:ph idx="1"/>
          </p:nvPr>
        </p:nvSpPr>
        <p:spPr/>
        <p:txBody>
          <a:bodyPr/>
          <a:lstStyle/>
          <a:p>
            <a:r>
              <a:rPr lang="en-US" dirty="0"/>
              <a:t>View a list of users and their security permissions</a:t>
            </a:r>
          </a:p>
          <a:p>
            <a:r>
              <a:rPr lang="en-US" dirty="0"/>
              <a:t>Available as PDF or extract</a:t>
            </a:r>
          </a:p>
        </p:txBody>
      </p:sp>
      <p:sp>
        <p:nvSpPr>
          <p:cNvPr id="3" name="Slide Number Placeholder 2"/>
          <p:cNvSpPr>
            <a:spLocks noGrp="1"/>
          </p:cNvSpPr>
          <p:nvPr>
            <p:ph type="sldNum" sz="quarter" idx="12"/>
          </p:nvPr>
        </p:nvSpPr>
        <p:spPr/>
        <p:txBody>
          <a:bodyPr/>
          <a:lstStyle/>
          <a:p>
            <a:fld id="{9ED02AE2-7DAD-4645-BC87-240DD35DB531}" type="slidenum">
              <a:rPr lang="en-US" smtClean="0"/>
              <a:t>65</a:t>
            </a:fld>
            <a:endParaRPr lang="en-US" dirty="0"/>
          </a:p>
        </p:txBody>
      </p:sp>
      <p:pic>
        <p:nvPicPr>
          <p:cNvPr id="5" name="Picture 4">
            <a:extLst>
              <a:ext uri="{FF2B5EF4-FFF2-40B4-BE49-F238E27FC236}">
                <a16:creationId xmlns:a16="http://schemas.microsoft.com/office/drawing/2014/main" id="{5605067E-15ED-4DE6-A6ED-EE5713812F99}"/>
              </a:ext>
            </a:extLst>
          </p:cNvPr>
          <p:cNvPicPr>
            <a:picLocks noChangeAspect="1"/>
          </p:cNvPicPr>
          <p:nvPr/>
        </p:nvPicPr>
        <p:blipFill>
          <a:blip r:embed="rId2"/>
          <a:stretch>
            <a:fillRect/>
          </a:stretch>
        </p:blipFill>
        <p:spPr>
          <a:xfrm>
            <a:off x="1687580" y="2896753"/>
            <a:ext cx="5768840" cy="2690093"/>
          </a:xfrm>
          <a:prstGeom prst="rect">
            <a:avLst/>
          </a:prstGeom>
        </p:spPr>
      </p:pic>
    </p:spTree>
    <p:extLst>
      <p:ext uri="{BB962C8B-B14F-4D97-AF65-F5344CB8AC3E}">
        <p14:creationId xmlns:p14="http://schemas.microsoft.com/office/powerpoint/2010/main" val="868081011"/>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BEBCBC-B643-4E56-8F82-A1F77474C393}"/>
              </a:ext>
            </a:extLst>
          </p:cNvPr>
          <p:cNvSpPr>
            <a:spLocks noGrp="1"/>
          </p:cNvSpPr>
          <p:nvPr>
            <p:ph type="title"/>
          </p:nvPr>
        </p:nvSpPr>
        <p:spPr/>
        <p:txBody>
          <a:bodyPr/>
          <a:lstStyle/>
          <a:p>
            <a:r>
              <a:rPr lang="en-US" dirty="0"/>
              <a:t>Weekly Activity Report</a:t>
            </a:r>
          </a:p>
        </p:txBody>
      </p:sp>
      <p:sp>
        <p:nvSpPr>
          <p:cNvPr id="3" name="Content Placeholder 2">
            <a:extLst>
              <a:ext uri="{FF2B5EF4-FFF2-40B4-BE49-F238E27FC236}">
                <a16:creationId xmlns:a16="http://schemas.microsoft.com/office/drawing/2014/main" id="{E806EB30-5858-40BD-981F-0A629130EA0C}"/>
              </a:ext>
            </a:extLst>
          </p:cNvPr>
          <p:cNvSpPr>
            <a:spLocks noGrp="1"/>
          </p:cNvSpPr>
          <p:nvPr>
            <p:ph idx="1"/>
          </p:nvPr>
        </p:nvSpPr>
        <p:spPr>
          <a:xfrm>
            <a:off x="628650" y="1718053"/>
            <a:ext cx="7886700" cy="4351338"/>
          </a:xfrm>
        </p:spPr>
        <p:txBody>
          <a:bodyPr/>
          <a:lstStyle/>
          <a:p>
            <a:r>
              <a:rPr lang="en-US" dirty="0"/>
              <a:t>Provides the following counts by Provider/Clinic and/or Vaccination Date:</a:t>
            </a:r>
          </a:p>
          <a:p>
            <a:pPr lvl="1"/>
            <a:r>
              <a:rPr lang="en-US" dirty="0"/>
              <a:t>New Patients		</a:t>
            </a:r>
            <a:r>
              <a:rPr lang="en-US" sz="1600" dirty="0"/>
              <a:t>● </a:t>
            </a:r>
            <a:r>
              <a:rPr lang="en-US" dirty="0"/>
              <a:t>Historical Vaccinations</a:t>
            </a:r>
          </a:p>
          <a:p>
            <a:pPr lvl="1"/>
            <a:r>
              <a:rPr lang="en-US" dirty="0"/>
              <a:t>Updated Patients	</a:t>
            </a:r>
            <a:r>
              <a:rPr lang="en-US" sz="1600" dirty="0"/>
              <a:t>● </a:t>
            </a:r>
            <a:r>
              <a:rPr lang="en-US" dirty="0"/>
              <a:t>Administered Vaccinations</a:t>
            </a:r>
          </a:p>
          <a:p>
            <a:pPr marL="457200" lvl="1" indent="0">
              <a:buNone/>
            </a:pPr>
            <a:endParaRPr lang="en-US" dirty="0"/>
          </a:p>
        </p:txBody>
      </p:sp>
      <p:sp>
        <p:nvSpPr>
          <p:cNvPr id="4" name="Slide Number Placeholder 3">
            <a:extLst>
              <a:ext uri="{FF2B5EF4-FFF2-40B4-BE49-F238E27FC236}">
                <a16:creationId xmlns:a16="http://schemas.microsoft.com/office/drawing/2014/main" id="{06449C3D-7676-4598-A00E-68708E696202}"/>
              </a:ext>
            </a:extLst>
          </p:cNvPr>
          <p:cNvSpPr>
            <a:spLocks noGrp="1"/>
          </p:cNvSpPr>
          <p:nvPr>
            <p:ph type="sldNum" sz="quarter" idx="12"/>
          </p:nvPr>
        </p:nvSpPr>
        <p:spPr/>
        <p:txBody>
          <a:bodyPr/>
          <a:lstStyle/>
          <a:p>
            <a:fld id="{9ED02AE2-7DAD-4645-BC87-240DD35DB531}" type="slidenum">
              <a:rPr lang="en-US" smtClean="0"/>
              <a:t>66</a:t>
            </a:fld>
            <a:endParaRPr lang="en-US" dirty="0"/>
          </a:p>
        </p:txBody>
      </p:sp>
      <p:pic>
        <p:nvPicPr>
          <p:cNvPr id="6" name="Picture 5">
            <a:extLst>
              <a:ext uri="{FF2B5EF4-FFF2-40B4-BE49-F238E27FC236}">
                <a16:creationId xmlns:a16="http://schemas.microsoft.com/office/drawing/2014/main" id="{DC0A93F7-4A9C-415B-A4A3-EF1086067A5B}"/>
              </a:ext>
            </a:extLst>
          </p:cNvPr>
          <p:cNvPicPr>
            <a:picLocks noChangeAspect="1"/>
          </p:cNvPicPr>
          <p:nvPr/>
        </p:nvPicPr>
        <p:blipFill>
          <a:blip r:embed="rId2"/>
          <a:stretch>
            <a:fillRect/>
          </a:stretch>
        </p:blipFill>
        <p:spPr>
          <a:xfrm>
            <a:off x="1672338" y="3455504"/>
            <a:ext cx="5799323" cy="2613887"/>
          </a:xfrm>
          <a:prstGeom prst="rect">
            <a:avLst/>
          </a:prstGeom>
        </p:spPr>
      </p:pic>
    </p:spTree>
    <p:extLst>
      <p:ext uri="{BB962C8B-B14F-4D97-AF65-F5344CB8AC3E}">
        <p14:creationId xmlns:p14="http://schemas.microsoft.com/office/powerpoint/2010/main" val="141300712"/>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Administrative Reports</a:t>
            </a:r>
          </a:p>
        </p:txBody>
      </p:sp>
      <p:sp>
        <p:nvSpPr>
          <p:cNvPr id="3" name="Text Placeholder 2"/>
          <p:cNvSpPr>
            <a:spLocks noGrp="1"/>
          </p:cNvSpPr>
          <p:nvPr>
            <p:ph type="body" idx="1"/>
          </p:nvPr>
        </p:nvSpPr>
        <p:spPr/>
        <p:txBody>
          <a:bodyPr/>
          <a:lstStyle/>
          <a:p>
            <a:r>
              <a:rPr lang="en-US" dirty="0"/>
              <a:t>Hands-On Exercise</a:t>
            </a:r>
          </a:p>
        </p:txBody>
      </p:sp>
      <p:sp>
        <p:nvSpPr>
          <p:cNvPr id="4" name="Slide Number Placeholder 3"/>
          <p:cNvSpPr>
            <a:spLocks noGrp="1"/>
          </p:cNvSpPr>
          <p:nvPr>
            <p:ph type="sldNum" sz="quarter" idx="12"/>
          </p:nvPr>
        </p:nvSpPr>
        <p:spPr/>
        <p:txBody>
          <a:bodyPr/>
          <a:lstStyle/>
          <a:p>
            <a:fld id="{9ED02AE2-7DAD-4645-BC87-240DD35DB531}" type="slidenum">
              <a:rPr lang="en-US" smtClean="0"/>
              <a:t>67</a:t>
            </a:fld>
            <a:endParaRPr lang="en-US" dirty="0"/>
          </a:p>
        </p:txBody>
      </p:sp>
    </p:spTree>
    <p:extLst>
      <p:ext uri="{BB962C8B-B14F-4D97-AF65-F5344CB8AC3E}">
        <p14:creationId xmlns:p14="http://schemas.microsoft.com/office/powerpoint/2010/main" val="41503647"/>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HEDIS Reports</a:t>
            </a:r>
          </a:p>
        </p:txBody>
      </p:sp>
      <p:sp>
        <p:nvSpPr>
          <p:cNvPr id="3" name="Slide Number Placeholder 2"/>
          <p:cNvSpPr>
            <a:spLocks noGrp="1"/>
          </p:cNvSpPr>
          <p:nvPr>
            <p:ph type="sldNum" sz="quarter" idx="12"/>
          </p:nvPr>
        </p:nvSpPr>
        <p:spPr/>
        <p:txBody>
          <a:bodyPr/>
          <a:lstStyle/>
          <a:p>
            <a:fld id="{9ED02AE2-7DAD-4645-BC87-240DD35DB531}" type="slidenum">
              <a:rPr lang="en-US" smtClean="0"/>
              <a:t>68</a:t>
            </a:fld>
            <a:endParaRPr lang="en-US" dirty="0"/>
          </a:p>
        </p:txBody>
      </p:sp>
    </p:spTree>
    <p:extLst>
      <p:ext uri="{BB962C8B-B14F-4D97-AF65-F5344CB8AC3E}">
        <p14:creationId xmlns:p14="http://schemas.microsoft.com/office/powerpoint/2010/main" val="3056273223"/>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410A9866-E7D7-4F56-896E-A79E919753BF}"/>
              </a:ext>
            </a:extLst>
          </p:cNvPr>
          <p:cNvPicPr>
            <a:picLocks noChangeAspect="1"/>
          </p:cNvPicPr>
          <p:nvPr/>
        </p:nvPicPr>
        <p:blipFill>
          <a:blip r:embed="rId2"/>
          <a:stretch>
            <a:fillRect/>
          </a:stretch>
        </p:blipFill>
        <p:spPr>
          <a:xfrm>
            <a:off x="1133321" y="1360433"/>
            <a:ext cx="6802163" cy="4664341"/>
          </a:xfrm>
          <a:prstGeom prst="rect">
            <a:avLst/>
          </a:prstGeom>
        </p:spPr>
      </p:pic>
      <p:sp>
        <p:nvSpPr>
          <p:cNvPr id="2" name="Title 1"/>
          <p:cNvSpPr>
            <a:spLocks noGrp="1"/>
          </p:cNvSpPr>
          <p:nvPr>
            <p:ph type="title"/>
          </p:nvPr>
        </p:nvSpPr>
        <p:spPr/>
        <p:txBody>
          <a:bodyPr/>
          <a:lstStyle/>
          <a:p>
            <a:r>
              <a:rPr lang="en-US" dirty="0"/>
              <a:t>HEDIS File Import</a:t>
            </a:r>
          </a:p>
        </p:txBody>
      </p:sp>
      <p:sp>
        <p:nvSpPr>
          <p:cNvPr id="4" name="Slide Number Placeholder 3"/>
          <p:cNvSpPr>
            <a:spLocks noGrp="1"/>
          </p:cNvSpPr>
          <p:nvPr>
            <p:ph type="sldNum" sz="quarter" idx="12"/>
          </p:nvPr>
        </p:nvSpPr>
        <p:spPr/>
        <p:txBody>
          <a:bodyPr/>
          <a:lstStyle/>
          <a:p>
            <a:fld id="{9ED02AE2-7DAD-4645-BC87-240DD35DB531}" type="slidenum">
              <a:rPr lang="en-US" smtClean="0"/>
              <a:t>69</a:t>
            </a:fld>
            <a:endParaRPr lang="en-US" dirty="0"/>
          </a:p>
        </p:txBody>
      </p:sp>
      <p:sp>
        <p:nvSpPr>
          <p:cNvPr id="6" name="Content Placeholder 3"/>
          <p:cNvSpPr txBox="1">
            <a:spLocks/>
          </p:cNvSpPr>
          <p:nvPr/>
        </p:nvSpPr>
        <p:spPr>
          <a:xfrm>
            <a:off x="4534403" y="2773448"/>
            <a:ext cx="3980947" cy="1580988"/>
          </a:xfrm>
          <a:prstGeom prst="rect">
            <a:avLst/>
          </a:prstGeom>
          <a:solidFill>
            <a:schemeClr val="bg1"/>
          </a:solidFill>
          <a:ln>
            <a:solidFill>
              <a:schemeClr val="tx1"/>
            </a:solidFill>
          </a:ln>
        </p:spPr>
        <p:txBody>
          <a:bodyPr anchor="ct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indent="-457200">
              <a:buFont typeface="+mj-lt"/>
              <a:buAutoNum type="arabicPeriod"/>
            </a:pPr>
            <a:r>
              <a:rPr lang="en-US" sz="2400" dirty="0"/>
              <a:t>Click to upload a new HEDIS file for processing.</a:t>
            </a:r>
          </a:p>
          <a:p>
            <a:pPr marL="457200" indent="-457200">
              <a:buFont typeface="+mj-lt"/>
              <a:buAutoNum type="arabicPeriod"/>
            </a:pPr>
            <a:r>
              <a:rPr lang="en-US" sz="2400" dirty="0"/>
              <a:t>Click to </a:t>
            </a:r>
            <a:r>
              <a:rPr lang="en-US" sz="2400" b="1" dirty="0"/>
              <a:t>Search</a:t>
            </a:r>
            <a:r>
              <a:rPr lang="en-US" sz="2400" dirty="0"/>
              <a:t> for and view uploaded file details.</a:t>
            </a:r>
          </a:p>
        </p:txBody>
      </p:sp>
      <p:sp>
        <p:nvSpPr>
          <p:cNvPr id="7" name="Oval 6"/>
          <p:cNvSpPr/>
          <p:nvPr/>
        </p:nvSpPr>
        <p:spPr>
          <a:xfrm>
            <a:off x="7349490" y="1747946"/>
            <a:ext cx="274320" cy="274320"/>
          </a:xfrm>
          <a:prstGeom prst="ellipse">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FF0000"/>
                </a:solidFill>
              </a:rPr>
              <a:t>1</a:t>
            </a:r>
          </a:p>
        </p:txBody>
      </p:sp>
      <p:sp>
        <p:nvSpPr>
          <p:cNvPr id="8" name="Oval 7"/>
          <p:cNvSpPr/>
          <p:nvPr/>
        </p:nvSpPr>
        <p:spPr>
          <a:xfrm>
            <a:off x="6901554" y="5386622"/>
            <a:ext cx="274320" cy="274320"/>
          </a:xfrm>
          <a:prstGeom prst="ellipse">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FF0000"/>
                </a:solidFill>
              </a:rPr>
              <a:t>2</a:t>
            </a:r>
          </a:p>
        </p:txBody>
      </p:sp>
    </p:spTree>
    <p:extLst>
      <p:ext uri="{BB962C8B-B14F-4D97-AF65-F5344CB8AC3E}">
        <p14:creationId xmlns:p14="http://schemas.microsoft.com/office/powerpoint/2010/main" val="44124756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562630" y="1591600"/>
            <a:ext cx="7646305" cy="4072599"/>
          </a:xfrm>
          <a:prstGeom prst="rect">
            <a:avLst/>
          </a:prstGeom>
        </p:spPr>
      </p:pic>
      <p:sp>
        <p:nvSpPr>
          <p:cNvPr id="2" name="Title 1"/>
          <p:cNvSpPr>
            <a:spLocks noGrp="1"/>
          </p:cNvSpPr>
          <p:nvPr>
            <p:ph type="title"/>
          </p:nvPr>
        </p:nvSpPr>
        <p:spPr/>
        <p:txBody>
          <a:bodyPr/>
          <a:lstStyle/>
          <a:p>
            <a:r>
              <a:rPr lang="en-US" dirty="0"/>
              <a:t>User Security</a:t>
            </a:r>
          </a:p>
        </p:txBody>
      </p:sp>
      <p:sp>
        <p:nvSpPr>
          <p:cNvPr id="4" name="Slide Number Placeholder 3"/>
          <p:cNvSpPr>
            <a:spLocks noGrp="1"/>
          </p:cNvSpPr>
          <p:nvPr>
            <p:ph type="sldNum" sz="quarter" idx="12"/>
          </p:nvPr>
        </p:nvSpPr>
        <p:spPr/>
        <p:txBody>
          <a:bodyPr/>
          <a:lstStyle/>
          <a:p>
            <a:fld id="{9ED02AE2-7DAD-4645-BC87-240DD35DB531}" type="slidenum">
              <a:rPr lang="en-US" smtClean="0"/>
              <a:t>7</a:t>
            </a:fld>
            <a:endParaRPr lang="en-US" dirty="0"/>
          </a:p>
        </p:txBody>
      </p:sp>
      <p:sp>
        <p:nvSpPr>
          <p:cNvPr id="6" name="Content Placeholder 3"/>
          <p:cNvSpPr txBox="1">
            <a:spLocks/>
          </p:cNvSpPr>
          <p:nvPr/>
        </p:nvSpPr>
        <p:spPr>
          <a:xfrm>
            <a:off x="4295274" y="3190689"/>
            <a:ext cx="3980947" cy="2228656"/>
          </a:xfrm>
          <a:prstGeom prst="rect">
            <a:avLst/>
          </a:prstGeom>
          <a:solidFill>
            <a:schemeClr val="bg1"/>
          </a:solidFill>
          <a:ln>
            <a:solidFill>
              <a:schemeClr val="tx1"/>
            </a:solidFill>
          </a:ln>
        </p:spPr>
        <p:txBody>
          <a:bodyPr anchor="ct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indent="-457200">
              <a:buFont typeface="+mj-lt"/>
              <a:buAutoNum type="arabicPeriod"/>
            </a:pPr>
            <a:r>
              <a:rPr lang="en-US" sz="2400" dirty="0"/>
              <a:t>Select a pre-defined user security profile.</a:t>
            </a:r>
          </a:p>
          <a:p>
            <a:pPr marL="457200" indent="-457200">
              <a:buFont typeface="+mj-lt"/>
              <a:buAutoNum type="arabicPeriod"/>
            </a:pPr>
            <a:r>
              <a:rPr lang="en-US" sz="2400" dirty="0"/>
              <a:t>Grant view, add, update, and/or delete permissions for each module.</a:t>
            </a:r>
          </a:p>
        </p:txBody>
      </p:sp>
      <p:sp>
        <p:nvSpPr>
          <p:cNvPr id="7" name="Oval 6"/>
          <p:cNvSpPr/>
          <p:nvPr/>
        </p:nvSpPr>
        <p:spPr>
          <a:xfrm>
            <a:off x="562630" y="2197134"/>
            <a:ext cx="274320" cy="274320"/>
          </a:xfrm>
          <a:prstGeom prst="ellipse">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FF0000"/>
                </a:solidFill>
              </a:rPr>
              <a:t>1</a:t>
            </a:r>
          </a:p>
        </p:txBody>
      </p:sp>
      <p:sp>
        <p:nvSpPr>
          <p:cNvPr id="8" name="Oval 7"/>
          <p:cNvSpPr/>
          <p:nvPr/>
        </p:nvSpPr>
        <p:spPr>
          <a:xfrm>
            <a:off x="1483184" y="3318468"/>
            <a:ext cx="274320" cy="274320"/>
          </a:xfrm>
          <a:prstGeom prst="ellipse">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FF0000"/>
                </a:solidFill>
              </a:rPr>
              <a:t>2</a:t>
            </a:r>
          </a:p>
        </p:txBody>
      </p:sp>
    </p:spTree>
    <p:extLst>
      <p:ext uri="{BB962C8B-B14F-4D97-AF65-F5344CB8AC3E}">
        <p14:creationId xmlns:p14="http://schemas.microsoft.com/office/powerpoint/2010/main" val="261781591"/>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HEDIS Usage Report</a:t>
            </a:r>
          </a:p>
        </p:txBody>
      </p:sp>
      <p:sp>
        <p:nvSpPr>
          <p:cNvPr id="3" name="Content Placeholder 2"/>
          <p:cNvSpPr>
            <a:spLocks noGrp="1"/>
          </p:cNvSpPr>
          <p:nvPr>
            <p:ph idx="1"/>
          </p:nvPr>
        </p:nvSpPr>
        <p:spPr/>
        <p:txBody>
          <a:bodyPr/>
          <a:lstStyle/>
          <a:p>
            <a:r>
              <a:rPr lang="en-US" dirty="0"/>
              <a:t>Provides a summary of HEDIS files uploaded and processed</a:t>
            </a:r>
          </a:p>
          <a:p>
            <a:r>
              <a:rPr lang="en-US" dirty="0"/>
              <a:t>Statistics provided per file upload:</a:t>
            </a:r>
          </a:p>
          <a:p>
            <a:pPr lvl="1"/>
            <a:r>
              <a:rPr lang="en-US" dirty="0"/>
              <a:t>Number of errors</a:t>
            </a:r>
          </a:p>
          <a:p>
            <a:pPr lvl="1"/>
            <a:r>
              <a:rPr lang="en-US" dirty="0"/>
              <a:t>Number of patients matched</a:t>
            </a:r>
          </a:p>
          <a:p>
            <a:pPr lvl="1"/>
            <a:r>
              <a:rPr lang="en-US" dirty="0"/>
              <a:t>Number of vaccines returned</a:t>
            </a:r>
          </a:p>
        </p:txBody>
      </p:sp>
      <p:sp>
        <p:nvSpPr>
          <p:cNvPr id="4" name="Slide Number Placeholder 3"/>
          <p:cNvSpPr>
            <a:spLocks noGrp="1"/>
          </p:cNvSpPr>
          <p:nvPr>
            <p:ph type="sldNum" sz="quarter" idx="12"/>
          </p:nvPr>
        </p:nvSpPr>
        <p:spPr/>
        <p:txBody>
          <a:bodyPr/>
          <a:lstStyle/>
          <a:p>
            <a:fld id="{9ED02AE2-7DAD-4645-BC87-240DD35DB531}" type="slidenum">
              <a:rPr lang="en-US" smtClean="0"/>
              <a:t>70</a:t>
            </a:fld>
            <a:endParaRPr lang="en-US" dirty="0"/>
          </a:p>
        </p:txBody>
      </p:sp>
    </p:spTree>
    <p:extLst>
      <p:ext uri="{BB962C8B-B14F-4D97-AF65-F5344CB8AC3E}">
        <p14:creationId xmlns:p14="http://schemas.microsoft.com/office/powerpoint/2010/main" val="2838489112"/>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HEDIS Reports</a:t>
            </a:r>
          </a:p>
        </p:txBody>
      </p:sp>
      <p:sp>
        <p:nvSpPr>
          <p:cNvPr id="3" name="Text Placeholder 2"/>
          <p:cNvSpPr>
            <a:spLocks noGrp="1"/>
          </p:cNvSpPr>
          <p:nvPr>
            <p:ph type="body" idx="1"/>
          </p:nvPr>
        </p:nvSpPr>
        <p:spPr/>
        <p:txBody>
          <a:bodyPr/>
          <a:lstStyle/>
          <a:p>
            <a:r>
              <a:rPr lang="en-US" dirty="0"/>
              <a:t>Hands-On Exercise</a:t>
            </a:r>
          </a:p>
        </p:txBody>
      </p:sp>
      <p:sp>
        <p:nvSpPr>
          <p:cNvPr id="4" name="Slide Number Placeholder 3"/>
          <p:cNvSpPr>
            <a:spLocks noGrp="1"/>
          </p:cNvSpPr>
          <p:nvPr>
            <p:ph type="sldNum" sz="quarter" idx="12"/>
          </p:nvPr>
        </p:nvSpPr>
        <p:spPr/>
        <p:txBody>
          <a:bodyPr/>
          <a:lstStyle/>
          <a:p>
            <a:fld id="{9ED02AE2-7DAD-4645-BC87-240DD35DB531}" type="slidenum">
              <a:rPr lang="en-US" smtClean="0"/>
              <a:t>71</a:t>
            </a:fld>
            <a:endParaRPr lang="en-US" dirty="0"/>
          </a:p>
        </p:txBody>
      </p:sp>
    </p:spTree>
    <p:extLst>
      <p:ext uri="{BB962C8B-B14F-4D97-AF65-F5344CB8AC3E}">
        <p14:creationId xmlns:p14="http://schemas.microsoft.com/office/powerpoint/2010/main" val="423050055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User Security Functions</a:t>
            </a:r>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2509655842"/>
              </p:ext>
            </p:extLst>
          </p:nvPr>
        </p:nvGraphicFramePr>
        <p:xfrm>
          <a:off x="628650" y="1349867"/>
          <a:ext cx="7886700" cy="4851400"/>
        </p:xfrm>
        <a:graphic>
          <a:graphicData uri="http://schemas.openxmlformats.org/drawingml/2006/table">
            <a:tbl>
              <a:tblPr firstRow="1" bandRow="1">
                <a:tableStyleId>{5C22544A-7EE6-4342-B048-85BDC9FD1C3A}</a:tableStyleId>
              </a:tblPr>
              <a:tblGrid>
                <a:gridCol w="1890432">
                  <a:extLst>
                    <a:ext uri="{9D8B030D-6E8A-4147-A177-3AD203B41FA5}">
                      <a16:colId xmlns:a16="http://schemas.microsoft.com/office/drawing/2014/main" val="20000"/>
                    </a:ext>
                  </a:extLst>
                </a:gridCol>
                <a:gridCol w="5996268">
                  <a:extLst>
                    <a:ext uri="{9D8B030D-6E8A-4147-A177-3AD203B41FA5}">
                      <a16:colId xmlns:a16="http://schemas.microsoft.com/office/drawing/2014/main" val="20001"/>
                    </a:ext>
                  </a:extLst>
                </a:gridCol>
              </a:tblGrid>
              <a:tr h="370840">
                <a:tc>
                  <a:txBody>
                    <a:bodyPr/>
                    <a:lstStyle/>
                    <a:p>
                      <a:r>
                        <a:rPr lang="en-US" sz="1800" dirty="0"/>
                        <a:t>Security Function</a:t>
                      </a:r>
                    </a:p>
                  </a:txBody>
                  <a:tcPr/>
                </a:tc>
                <a:tc>
                  <a:txBody>
                    <a:bodyPr/>
                    <a:lstStyle/>
                    <a:p>
                      <a:r>
                        <a:rPr lang="en-US" sz="1800" dirty="0"/>
                        <a:t>Description</a:t>
                      </a:r>
                    </a:p>
                  </a:txBody>
                  <a:tcPr/>
                </a:tc>
                <a:extLst>
                  <a:ext uri="{0D108BD9-81ED-4DB2-BD59-A6C34878D82A}">
                    <a16:rowId xmlns:a16="http://schemas.microsoft.com/office/drawing/2014/main" val="10000"/>
                  </a:ext>
                </a:extLst>
              </a:tr>
              <a:tr h="370840">
                <a:tc>
                  <a:txBody>
                    <a:bodyPr/>
                    <a:lstStyle/>
                    <a:p>
                      <a:r>
                        <a:rPr lang="en-US" sz="1800" dirty="0"/>
                        <a:t>Add Queries to Query Manager</a:t>
                      </a:r>
                    </a:p>
                  </a:txBody>
                  <a:tcPr/>
                </a:tc>
                <a:tc>
                  <a:txBody>
                    <a:bodyPr/>
                    <a:lstStyle/>
                    <a:p>
                      <a:r>
                        <a:rPr lang="en-US" sz="1800" dirty="0"/>
                        <a:t>When granted to a user with Add privileges to the Reports module, this function enables the 'Add Query' button on the 'Query Manager' report screen.</a:t>
                      </a:r>
                    </a:p>
                  </a:txBody>
                  <a:tcPr/>
                </a:tc>
                <a:extLst>
                  <a:ext uri="{0D108BD9-81ED-4DB2-BD59-A6C34878D82A}">
                    <a16:rowId xmlns:a16="http://schemas.microsoft.com/office/drawing/2014/main" val="2573454613"/>
                  </a:ext>
                </a:extLst>
              </a:tr>
              <a:tr h="370840">
                <a:tc>
                  <a:txBody>
                    <a:bodyPr/>
                    <a:lstStyle/>
                    <a:p>
                      <a:r>
                        <a:rPr lang="en-US" sz="1800" dirty="0"/>
                        <a:t>Administer Code Tables</a:t>
                      </a:r>
                    </a:p>
                  </a:txBody>
                  <a:tcPr/>
                </a:tc>
                <a:tc>
                  <a:txBody>
                    <a:bodyPr/>
                    <a:lstStyle/>
                    <a:p>
                      <a:r>
                        <a:rPr lang="en-US" sz="1800" dirty="0"/>
                        <a:t>When granted to a user with access to the Administration module, this function allows the user to see the Code Tables option in the submenu.</a:t>
                      </a:r>
                    </a:p>
                  </a:txBody>
                  <a:tcPr/>
                </a:tc>
                <a:extLst>
                  <a:ext uri="{0D108BD9-81ED-4DB2-BD59-A6C34878D82A}">
                    <a16:rowId xmlns:a16="http://schemas.microsoft.com/office/drawing/2014/main" val="10001"/>
                  </a:ext>
                </a:extLst>
              </a:tr>
              <a:tr h="370840">
                <a:tc>
                  <a:txBody>
                    <a:bodyPr/>
                    <a:lstStyle/>
                    <a:p>
                      <a:r>
                        <a:rPr lang="en-US" sz="1800" dirty="0"/>
                        <a:t>Administer HL7</a:t>
                      </a:r>
                    </a:p>
                  </a:txBody>
                  <a:tcPr/>
                </a:tc>
                <a:tc>
                  <a:txBody>
                    <a:bodyPr/>
                    <a:lstStyle/>
                    <a:p>
                      <a:r>
                        <a:rPr lang="en-US" sz="1800" dirty="0"/>
                        <a:t>When granted to a user with access to the HL7 Management module, this function allows the user to see HL7 Facility Codes and Execute HL7 Message options in the submenu. The function also allows users viewing the HL7 Message Log to click the sending/receiving facility hyperlink and view details in a pop-up.</a:t>
                      </a:r>
                    </a:p>
                  </a:txBody>
                  <a:tcPr/>
                </a:tc>
                <a:extLst>
                  <a:ext uri="{0D108BD9-81ED-4DB2-BD59-A6C34878D82A}">
                    <a16:rowId xmlns:a16="http://schemas.microsoft.com/office/drawing/2014/main" val="10002"/>
                  </a:ext>
                </a:extLst>
              </a:tr>
              <a:tr h="370840">
                <a:tc>
                  <a:txBody>
                    <a:bodyPr/>
                    <a:lstStyle/>
                    <a:p>
                      <a:r>
                        <a:rPr lang="en-US" sz="1800" dirty="0"/>
                        <a:t>Administer Providers</a:t>
                      </a:r>
                    </a:p>
                  </a:txBody>
                  <a:tcPr/>
                </a:tc>
                <a:tc>
                  <a:txBody>
                    <a:bodyPr/>
                    <a:lstStyle/>
                    <a:p>
                      <a:r>
                        <a:rPr lang="en-US" sz="1800" dirty="0"/>
                        <a:t>When granted to a user with access to the Administration module, this function allows the user to see the Providers option in the submenu.</a:t>
                      </a:r>
                    </a:p>
                  </a:txBody>
                  <a:tcPr/>
                </a:tc>
                <a:extLst>
                  <a:ext uri="{0D108BD9-81ED-4DB2-BD59-A6C34878D82A}">
                    <a16:rowId xmlns:a16="http://schemas.microsoft.com/office/drawing/2014/main" val="10003"/>
                  </a:ext>
                </a:extLst>
              </a:tr>
            </a:tbl>
          </a:graphicData>
        </a:graphic>
      </p:graphicFrame>
      <p:sp>
        <p:nvSpPr>
          <p:cNvPr id="4" name="Slide Number Placeholder 3"/>
          <p:cNvSpPr>
            <a:spLocks noGrp="1"/>
          </p:cNvSpPr>
          <p:nvPr>
            <p:ph type="sldNum" sz="quarter" idx="12"/>
          </p:nvPr>
        </p:nvSpPr>
        <p:spPr/>
        <p:txBody>
          <a:bodyPr/>
          <a:lstStyle/>
          <a:p>
            <a:fld id="{9ED02AE2-7DAD-4645-BC87-240DD35DB531}" type="slidenum">
              <a:rPr lang="en-US" smtClean="0"/>
              <a:t>8</a:t>
            </a:fld>
            <a:endParaRPr lang="en-US" dirty="0"/>
          </a:p>
        </p:txBody>
      </p:sp>
    </p:spTree>
    <p:extLst>
      <p:ext uri="{BB962C8B-B14F-4D97-AF65-F5344CB8AC3E}">
        <p14:creationId xmlns:p14="http://schemas.microsoft.com/office/powerpoint/2010/main" val="39001510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User Security Functions (cont.)</a:t>
            </a:r>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1744353823"/>
              </p:ext>
            </p:extLst>
          </p:nvPr>
        </p:nvGraphicFramePr>
        <p:xfrm>
          <a:off x="628650" y="1523239"/>
          <a:ext cx="7886700" cy="4577080"/>
        </p:xfrm>
        <a:graphic>
          <a:graphicData uri="http://schemas.openxmlformats.org/drawingml/2006/table">
            <a:tbl>
              <a:tblPr firstRow="1" bandRow="1">
                <a:tableStyleId>{5C22544A-7EE6-4342-B048-85BDC9FD1C3A}</a:tableStyleId>
              </a:tblPr>
              <a:tblGrid>
                <a:gridCol w="2030329">
                  <a:extLst>
                    <a:ext uri="{9D8B030D-6E8A-4147-A177-3AD203B41FA5}">
                      <a16:colId xmlns:a16="http://schemas.microsoft.com/office/drawing/2014/main" val="20000"/>
                    </a:ext>
                  </a:extLst>
                </a:gridCol>
                <a:gridCol w="5856371">
                  <a:extLst>
                    <a:ext uri="{9D8B030D-6E8A-4147-A177-3AD203B41FA5}">
                      <a16:colId xmlns:a16="http://schemas.microsoft.com/office/drawing/2014/main" val="20001"/>
                    </a:ext>
                  </a:extLst>
                </a:gridCol>
              </a:tblGrid>
              <a:tr h="370840">
                <a:tc>
                  <a:txBody>
                    <a:bodyPr/>
                    <a:lstStyle/>
                    <a:p>
                      <a:r>
                        <a:rPr lang="en-US" sz="1800" dirty="0"/>
                        <a:t>Security Function</a:t>
                      </a:r>
                    </a:p>
                  </a:txBody>
                  <a:tcPr/>
                </a:tc>
                <a:tc>
                  <a:txBody>
                    <a:bodyPr/>
                    <a:lstStyle/>
                    <a:p>
                      <a:r>
                        <a:rPr lang="en-US" sz="1800" dirty="0"/>
                        <a:t>Description</a:t>
                      </a:r>
                    </a:p>
                  </a:txBody>
                  <a:tcPr/>
                </a:tc>
                <a:extLst>
                  <a:ext uri="{0D108BD9-81ED-4DB2-BD59-A6C34878D82A}">
                    <a16:rowId xmlns:a16="http://schemas.microsoft.com/office/drawing/2014/main" val="10000"/>
                  </a:ext>
                </a:extLst>
              </a:tr>
              <a:tr h="370840">
                <a:tc>
                  <a:txBody>
                    <a:bodyPr/>
                    <a:lstStyle/>
                    <a:p>
                      <a:r>
                        <a:rPr lang="en-US" sz="1800" kern="1200" dirty="0">
                          <a:solidFill>
                            <a:schemeClr val="dk1"/>
                          </a:solidFill>
                          <a:effectLst/>
                          <a:latin typeface="+mn-lt"/>
                          <a:ea typeface="+mn-ea"/>
                          <a:cs typeface="+mn-cs"/>
                        </a:rPr>
                        <a:t>Administer School Districts</a:t>
                      </a:r>
                      <a:endParaRPr lang="en-US" sz="1800" dirty="0"/>
                    </a:p>
                  </a:txBody>
                  <a:tcPr/>
                </a:tc>
                <a:tc>
                  <a:txBody>
                    <a:bodyPr/>
                    <a:lstStyle/>
                    <a:p>
                      <a:r>
                        <a:rPr lang="en-US" sz="1800" kern="1200" dirty="0">
                          <a:solidFill>
                            <a:schemeClr val="dk1"/>
                          </a:solidFill>
                          <a:effectLst/>
                          <a:latin typeface="+mn-lt"/>
                          <a:ea typeface="+mn-ea"/>
                          <a:cs typeface="+mn-cs"/>
                        </a:rPr>
                        <a:t>When granted to a user with access to the Administration module, this function allows the user to see the School Districts option in the submenu.</a:t>
                      </a:r>
                      <a:endParaRPr lang="en-US" sz="1800" dirty="0"/>
                    </a:p>
                  </a:txBody>
                  <a:tcPr/>
                </a:tc>
                <a:extLst>
                  <a:ext uri="{0D108BD9-81ED-4DB2-BD59-A6C34878D82A}">
                    <a16:rowId xmlns:a16="http://schemas.microsoft.com/office/drawing/2014/main" val="1746613665"/>
                  </a:ext>
                </a:extLst>
              </a:tr>
              <a:tr h="370840">
                <a:tc>
                  <a:txBody>
                    <a:bodyPr/>
                    <a:lstStyle/>
                    <a:p>
                      <a:r>
                        <a:rPr lang="en-US" sz="1800" dirty="0"/>
                        <a:t>Administer User Accounts</a:t>
                      </a:r>
                    </a:p>
                  </a:txBody>
                  <a:tcPr/>
                </a:tc>
                <a:tc>
                  <a:txBody>
                    <a:bodyPr/>
                    <a:lstStyle/>
                    <a:p>
                      <a:r>
                        <a:rPr lang="en-US" sz="1800" dirty="0"/>
                        <a:t>When granted to a user with access to the Administration module, this function allows the user to see the Users option in the submenu.</a:t>
                      </a:r>
                    </a:p>
                  </a:txBody>
                  <a:tcPr/>
                </a:tc>
                <a:extLst>
                  <a:ext uri="{0D108BD9-81ED-4DB2-BD59-A6C34878D82A}">
                    <a16:rowId xmlns:a16="http://schemas.microsoft.com/office/drawing/2014/main" val="1299926681"/>
                  </a:ext>
                </a:extLst>
              </a:tr>
              <a:tr h="370840">
                <a:tc>
                  <a:txBody>
                    <a:bodyPr/>
                    <a:lstStyle/>
                    <a:p>
                      <a:r>
                        <a:rPr lang="en-US" sz="1800" dirty="0"/>
                        <a:t>Adopt Patient</a:t>
                      </a:r>
                    </a:p>
                  </a:txBody>
                  <a:tcPr/>
                </a:tc>
                <a:tc>
                  <a:txBody>
                    <a:bodyPr/>
                    <a:lstStyle/>
                    <a:p>
                      <a:r>
                        <a:rPr lang="en-US" sz="1800" dirty="0"/>
                        <a:t>Allows the user the ability to completely purge a patient record from the system (from the Demographics screen). Only very few select users should have access to this capability as the record is completely purged from the system and there is NO ability to “undo” this action.</a:t>
                      </a:r>
                    </a:p>
                  </a:txBody>
                  <a:tcPr/>
                </a:tc>
                <a:extLst>
                  <a:ext uri="{0D108BD9-81ED-4DB2-BD59-A6C34878D82A}">
                    <a16:rowId xmlns:a16="http://schemas.microsoft.com/office/drawing/2014/main" val="10002"/>
                  </a:ext>
                </a:extLst>
              </a:tr>
              <a:tr h="370840">
                <a:tc>
                  <a:txBody>
                    <a:bodyPr/>
                    <a:lstStyle/>
                    <a:p>
                      <a:r>
                        <a:rPr lang="en-US" sz="1800" dirty="0"/>
                        <a:t>Allow Delete Exemp Created By Other User at Clinic</a:t>
                      </a:r>
                    </a:p>
                  </a:txBody>
                  <a:tcPr/>
                </a:tc>
                <a:tc>
                  <a:txBody>
                    <a:bodyPr/>
                    <a:lstStyle/>
                    <a:p>
                      <a:r>
                        <a:rPr lang="en-US" sz="1800" dirty="0"/>
                        <a:t>Allows the user to delete exemptions created by other users at the clinic(s) to which they are associated, and does not require delete access to the Patients module.</a:t>
                      </a:r>
                    </a:p>
                  </a:txBody>
                  <a:tcPr/>
                </a:tc>
                <a:extLst>
                  <a:ext uri="{0D108BD9-81ED-4DB2-BD59-A6C34878D82A}">
                    <a16:rowId xmlns:a16="http://schemas.microsoft.com/office/drawing/2014/main" val="2137223706"/>
                  </a:ext>
                </a:extLst>
              </a:tr>
            </a:tbl>
          </a:graphicData>
        </a:graphic>
      </p:graphicFrame>
      <p:sp>
        <p:nvSpPr>
          <p:cNvPr id="4" name="Slide Number Placeholder 3"/>
          <p:cNvSpPr>
            <a:spLocks noGrp="1"/>
          </p:cNvSpPr>
          <p:nvPr>
            <p:ph type="sldNum" sz="quarter" idx="12"/>
          </p:nvPr>
        </p:nvSpPr>
        <p:spPr/>
        <p:txBody>
          <a:bodyPr/>
          <a:lstStyle/>
          <a:p>
            <a:fld id="{9ED02AE2-7DAD-4645-BC87-240DD35DB531}" type="slidenum">
              <a:rPr lang="en-US" smtClean="0"/>
              <a:t>9</a:t>
            </a:fld>
            <a:endParaRPr lang="en-US" dirty="0"/>
          </a:p>
        </p:txBody>
      </p:sp>
    </p:spTree>
    <p:extLst>
      <p:ext uri="{BB962C8B-B14F-4D97-AF65-F5344CB8AC3E}">
        <p14:creationId xmlns:p14="http://schemas.microsoft.com/office/powerpoint/2010/main" val="1898684909"/>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D84C81DB5D1E6641A88DDF6843018E83" ma:contentTypeVersion="6" ma:contentTypeDescription="Create a new document." ma:contentTypeScope="" ma:versionID="8d149b11f440d4c316771849f73f691a">
  <xsd:schema xmlns:xsd="http://www.w3.org/2001/XMLSchema" xmlns:xs="http://www.w3.org/2001/XMLSchema" xmlns:p="http://schemas.microsoft.com/office/2006/metadata/properties" xmlns:ns1="http://schemas.microsoft.com/sharepoint/v3" xmlns:ns2="4EE6E770-F36A-476A-9E0D-43F1801ED4A0" xmlns:ns3="4ee6e770-f36a-476a-9e0d-43f1801ed4a0" xmlns:ns4="d73a4e6c-5551-41b0-b103-f651b384f51f" targetNamespace="http://schemas.microsoft.com/office/2006/metadata/properties" ma:root="true" ma:fieldsID="36eec05ebb352cd9cc3d388fffc0ae4b" ns1:_="" ns2:_="" ns3:_="" ns4:_="">
    <xsd:import namespace="http://schemas.microsoft.com/sharepoint/v3"/>
    <xsd:import namespace="4EE6E770-F36A-476A-9E0D-43F1801ED4A0"/>
    <xsd:import namespace="4ee6e770-f36a-476a-9e0d-43f1801ed4a0"/>
    <xsd:import namespace="d73a4e6c-5551-41b0-b103-f651b384f51f"/>
    <xsd:element name="properties">
      <xsd:complexType>
        <xsd:sequence>
          <xsd:element name="documentManagement">
            <xsd:complexType>
              <xsd:all>
                <xsd:element ref="ns2:Document_x0020_Type"/>
                <xsd:element ref="ns2:Document_x0020_Status"/>
                <xsd:element ref="ns3:MediaServiceMetadata" minOccurs="0"/>
                <xsd:element ref="ns3:MediaServiceFastMetadata" minOccurs="0"/>
                <xsd:element ref="ns4:SharedWithUsers" minOccurs="0"/>
                <xsd:element ref="ns4:SharedWithDetails" minOccurs="0"/>
                <xsd:element ref="ns1:_ip_UnifiedCompliancePolicyProperties" minOccurs="0"/>
                <xsd:element ref="ns1:_ip_UnifiedCompliancePolicyUIAc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14" nillable="true" ma:displayName="Unified Compliance Policy Properties" ma:hidden="true" ma:internalName="_ip_UnifiedCompliancePolicyProperties">
      <xsd:simpleType>
        <xsd:restriction base="dms:Note"/>
      </xsd:simpleType>
    </xsd:element>
    <xsd:element name="_ip_UnifiedCompliancePolicyUIAction" ma:index="15"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4EE6E770-F36A-476A-9E0D-43F1801ED4A0" elementFormDefault="qualified">
    <xsd:import namespace="http://schemas.microsoft.com/office/2006/documentManagement/types"/>
    <xsd:import namespace="http://schemas.microsoft.com/office/infopath/2007/PartnerControls"/>
    <xsd:element name="Document_x0020_Type" ma:index="8" ma:displayName="Document Type" ma:format="Dropdown" ma:internalName="Document_x0020_Type">
      <xsd:simpleType>
        <xsd:restriction base="dms:Choice">
          <xsd:enumeration value="Migrated"/>
          <xsd:enumeration value="Governance"/>
          <xsd:enumeration value="Initiation"/>
          <xsd:enumeration value="Planning"/>
          <xsd:enumeration value="Requirements"/>
          <xsd:enumeration value="Design"/>
          <xsd:enumeration value="Development"/>
          <xsd:enumeration value="Testing"/>
          <xsd:enumeration value="Implementation"/>
          <xsd:enumeration value="Post-implementation"/>
          <xsd:enumeration value="Disposition"/>
          <xsd:enumeration value="Procurement"/>
          <xsd:enumeration value="Request for Change"/>
        </xsd:restriction>
      </xsd:simpleType>
    </xsd:element>
    <xsd:element name="Document_x0020_Status" ma:index="9" ma:displayName="Document Status" ma:format="Dropdown" ma:internalName="Document_x0020_Status">
      <xsd:simpleType>
        <xsd:restriction base="dms:Choice">
          <xsd:enumeration value="Draft"/>
          <xsd:enumeration value="In-review"/>
          <xsd:enumeration value="Final"/>
          <xsd:enumeration value="Approved"/>
          <xsd:enumeration value="Migrated"/>
        </xsd:restriction>
      </xsd:simpleType>
    </xsd:element>
  </xsd:schema>
  <xsd:schema xmlns:xsd="http://www.w3.org/2001/XMLSchema" xmlns:xs="http://www.w3.org/2001/XMLSchema" xmlns:dms="http://schemas.microsoft.com/office/2006/documentManagement/types" xmlns:pc="http://schemas.microsoft.com/office/infopath/2007/PartnerControls" targetNamespace="4ee6e770-f36a-476a-9e0d-43f1801ed4a0" elementFormDefault="qualified">
    <xsd:import namespace="http://schemas.microsoft.com/office/2006/documentManagement/types"/>
    <xsd:import namespace="http://schemas.microsoft.com/office/infopath/2007/PartnerControls"/>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d73a4e6c-5551-41b0-b103-f651b384f51f"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Document_x0020_Type xmlns="4EE6E770-F36A-476A-9E0D-43F1801ED4A0">Implementation</Document_x0020_Type>
    <Document_x0020_Status xmlns="4EE6E770-F36A-476A-9E0D-43F1801ED4A0">Final</Document_x0020_Status>
    <_ip_UnifiedCompliancePolicyProperties xmlns="http://schemas.microsoft.com/sharepoint/v3"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C1932205-45EA-407A-9295-891979FAFEE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4EE6E770-F36A-476A-9E0D-43F1801ED4A0"/>
    <ds:schemaRef ds:uri="4ee6e770-f36a-476a-9e0d-43f1801ed4a0"/>
    <ds:schemaRef ds:uri="d73a4e6c-5551-41b0-b103-f651b384f51f"/>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1363D623-E763-4313-83EE-356D358C7509}">
  <ds:schemaRefs>
    <ds:schemaRef ds:uri="http://schemas.openxmlformats.org/package/2006/metadata/core-properties"/>
    <ds:schemaRef ds:uri="http://schemas.microsoft.com/office/2006/documentManagement/types"/>
    <ds:schemaRef ds:uri="http://schemas.microsoft.com/office/infopath/2007/PartnerControls"/>
    <ds:schemaRef ds:uri="d73a4e6c-5551-41b0-b103-f651b384f51f"/>
    <ds:schemaRef ds:uri="http://purl.org/dc/elements/1.1/"/>
    <ds:schemaRef ds:uri="http://schemas.microsoft.com/office/2006/metadata/properties"/>
    <ds:schemaRef ds:uri="4EE6E770-F36A-476A-9E0D-43F1801ED4A0"/>
    <ds:schemaRef ds:uri="http://schemas.microsoft.com/sharepoint/v3"/>
    <ds:schemaRef ds:uri="http://purl.org/dc/terms/"/>
    <ds:schemaRef ds:uri="4ee6e770-f36a-476a-9e0d-43f1801ed4a0"/>
    <ds:schemaRef ds:uri="http://www.w3.org/XML/1998/namespace"/>
    <ds:schemaRef ds:uri="http://purl.org/dc/dcmitype/"/>
  </ds:schemaRefs>
</ds:datastoreItem>
</file>

<file path=customXml/itemProps3.xml><?xml version="1.0" encoding="utf-8"?>
<ds:datastoreItem xmlns:ds="http://schemas.openxmlformats.org/officeDocument/2006/customXml" ds:itemID="{20124756-E05B-45CE-A476-B636AD18757D}">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2211</TotalTime>
  <Words>3695</Words>
  <Application>Microsoft Office PowerPoint</Application>
  <PresentationFormat>On-screen Show (4:3)</PresentationFormat>
  <Paragraphs>520</Paragraphs>
  <Slides>71</Slides>
  <Notes>8</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71</vt:i4>
      </vt:variant>
    </vt:vector>
  </HeadingPairs>
  <TitlesOfParts>
    <vt:vector size="76" baseType="lpstr">
      <vt:lpstr>Arial</vt:lpstr>
      <vt:lpstr>Calibri</vt:lpstr>
      <vt:lpstr>Calibri Light</vt:lpstr>
      <vt:lpstr>Gill Sans MT</vt:lpstr>
      <vt:lpstr>Office Theme</vt:lpstr>
      <vt:lpstr>Administrator Training </vt:lpstr>
      <vt:lpstr>Agenda</vt:lpstr>
      <vt:lpstr>Administration Module</vt:lpstr>
      <vt:lpstr>User Administration</vt:lpstr>
      <vt:lpstr>User Administration (cont.)</vt:lpstr>
      <vt:lpstr>Add/Edit User</vt:lpstr>
      <vt:lpstr>User Security</vt:lpstr>
      <vt:lpstr>User Security Functions</vt:lpstr>
      <vt:lpstr>User Security Functions (cont.)</vt:lpstr>
      <vt:lpstr>User Security Functions (cont.)</vt:lpstr>
      <vt:lpstr>User Security Functions (cont.)</vt:lpstr>
      <vt:lpstr>User Security Functions (cont.)</vt:lpstr>
      <vt:lpstr>User Security Functions (cont.)</vt:lpstr>
      <vt:lpstr>User Security Functions (cont.)</vt:lpstr>
      <vt:lpstr>User Security Functions (cont.)</vt:lpstr>
      <vt:lpstr>User Security Functions (cont.)</vt:lpstr>
      <vt:lpstr>User Security Functions (cont.)</vt:lpstr>
      <vt:lpstr>User Security Functions (cont.)</vt:lpstr>
      <vt:lpstr>User Security Functions (cont.)</vt:lpstr>
      <vt:lpstr>User Security Functions (cont.)</vt:lpstr>
      <vt:lpstr>User Security Functions (cont.)</vt:lpstr>
      <vt:lpstr>Reporting User Security</vt:lpstr>
      <vt:lpstr>Associate User to Clinic</vt:lpstr>
      <vt:lpstr>Associate User to Clinic (cont.)</vt:lpstr>
      <vt:lpstr>Associate User to Clinic (cont.)</vt:lpstr>
      <vt:lpstr>Associate User to School</vt:lpstr>
      <vt:lpstr>Associate User to School (cont.)</vt:lpstr>
      <vt:lpstr>Provider/Clinic Administration</vt:lpstr>
      <vt:lpstr>Provider/Clinic Administration (cont.)</vt:lpstr>
      <vt:lpstr>Add/Edit Provider</vt:lpstr>
      <vt:lpstr>Add/Edit Provider (cont.)</vt:lpstr>
      <vt:lpstr>Add/Edit Provider (cont.)</vt:lpstr>
      <vt:lpstr>Add/Edit Clinic</vt:lpstr>
      <vt:lpstr>Assign Users to Clinics</vt:lpstr>
      <vt:lpstr>Manage User Associations</vt:lpstr>
      <vt:lpstr>Manage User Associations (cont.)</vt:lpstr>
      <vt:lpstr>School District / School Administration</vt:lpstr>
      <vt:lpstr>School District / School Administration </vt:lpstr>
      <vt:lpstr>Add/Edit School District</vt:lpstr>
      <vt:lpstr>Add/Edit School District (cont.)</vt:lpstr>
      <vt:lpstr>Add/Edit School</vt:lpstr>
      <vt:lpstr>Assign Users to Schools</vt:lpstr>
      <vt:lpstr>De-Duplicate Patients</vt:lpstr>
      <vt:lpstr>De-Duplicate Patients (cont.)</vt:lpstr>
      <vt:lpstr>De-Duplicate Patients (cont.)</vt:lpstr>
      <vt:lpstr>De-Duplicate Patients (cont.)</vt:lpstr>
      <vt:lpstr>Combine Patients</vt:lpstr>
      <vt:lpstr>News Administration</vt:lpstr>
      <vt:lpstr>News Administration (cont.)</vt:lpstr>
      <vt:lpstr>Code Tables</vt:lpstr>
      <vt:lpstr>Code Tables (cont.)</vt:lpstr>
      <vt:lpstr>Code Tables (cont.)</vt:lpstr>
      <vt:lpstr>Recommender</vt:lpstr>
      <vt:lpstr>Add New User</vt:lpstr>
      <vt:lpstr>Administrative Reports</vt:lpstr>
      <vt:lpstr>Datamart Status</vt:lpstr>
      <vt:lpstr>E-mail List</vt:lpstr>
      <vt:lpstr>Import Statistics</vt:lpstr>
      <vt:lpstr>Logins - Successful and Unsuccessful</vt:lpstr>
      <vt:lpstr>Provider and Clinic Information</vt:lpstr>
      <vt:lpstr>Public Portal Access Log</vt:lpstr>
      <vt:lpstr>School District and School Information</vt:lpstr>
      <vt:lpstr>Site Administrator Contact Detail</vt:lpstr>
      <vt:lpstr>User Inactivity</vt:lpstr>
      <vt:lpstr>Users</vt:lpstr>
      <vt:lpstr>Weekly Activity Report</vt:lpstr>
      <vt:lpstr>Administrative Reports</vt:lpstr>
      <vt:lpstr>HEDIS Reports</vt:lpstr>
      <vt:lpstr>HEDIS File Import</vt:lpstr>
      <vt:lpstr>HEDIS Usage Report</vt:lpstr>
      <vt:lpstr>HEDIS Reports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Nicole Dais</dc:creator>
  <cp:lastModifiedBy>Worrell, Gary</cp:lastModifiedBy>
  <cp:revision>178</cp:revision>
  <dcterms:created xsi:type="dcterms:W3CDTF">2015-01-05T05:05:49Z</dcterms:created>
  <dcterms:modified xsi:type="dcterms:W3CDTF">2019-09-09T18:16:02Z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0x010100D84C81DB5D1E6641A88DDF6843018E83</vt:lpwstr>
  </property>
</Properties>
</file>